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dirty="0"/>
              <a:t>Click to edit Master title style</a:t>
            </a:r>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dirty="0"/>
              <a:t>Click to edit Master title style</a:t>
            </a:r>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dirty="0"/>
              <a:t>Click to edit Master title style</a:t>
            </a:r>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dirty="0"/>
              <a:t>Click to edit Master title style</a:t>
            </a:r>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dirty="0"/>
              <a:t>Click to edit Master 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8/22/2024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7.jpeg" /><Relationship Id="rId1" Type="http://schemas.openxmlformats.org/officeDocument/2006/relationships/slideLayout" Target="../slideLayouts/slideLayout2.xml" /><Relationship Id="rId4" Type="http://schemas.openxmlformats.org/officeDocument/2006/relationships/image" Target="../media/image9.jpe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D1F0-30CC-E493-49FF-7E7DB69950E1}"/>
              </a:ext>
            </a:extLst>
          </p:cNvPr>
          <p:cNvSpPr>
            <a:spLocks noGrp="1"/>
          </p:cNvSpPr>
          <p:nvPr>
            <p:ph type="ctrTitle"/>
          </p:nvPr>
        </p:nvSpPr>
        <p:spPr/>
        <p:txBody>
          <a:bodyPr/>
          <a:lstStyle/>
          <a:p>
            <a:r>
              <a:rPr lang="en-US"/>
              <a:t>DIASPORA IN  INDIAN WRITING IN ENGLISH </a:t>
            </a:r>
          </a:p>
        </p:txBody>
      </p:sp>
      <p:sp>
        <p:nvSpPr>
          <p:cNvPr id="3" name="Subtitle 2">
            <a:extLst>
              <a:ext uri="{FF2B5EF4-FFF2-40B4-BE49-F238E27FC236}">
                <a16:creationId xmlns:a16="http://schemas.microsoft.com/office/drawing/2014/main" id="{6C6E9997-3881-3AEB-4557-AB0A3AA083DF}"/>
              </a:ext>
            </a:extLst>
          </p:cNvPr>
          <p:cNvSpPr>
            <a:spLocks noGrp="1"/>
          </p:cNvSpPr>
          <p:nvPr>
            <p:ph type="subTitle" idx="1"/>
          </p:nvPr>
        </p:nvSpPr>
        <p:spPr/>
        <p:txBody>
          <a:bodyPr/>
          <a:lstStyle/>
          <a:p>
            <a:r>
              <a:rPr lang="en-US"/>
              <a:t>Phanindra Prasad </a:t>
            </a:r>
          </a:p>
          <a:p>
            <a:r>
              <a:rPr lang="en-US"/>
              <a:t>Jengraimukh Majuli, Assam </a:t>
            </a:r>
          </a:p>
        </p:txBody>
      </p:sp>
    </p:spTree>
    <p:extLst>
      <p:ext uri="{BB962C8B-B14F-4D97-AF65-F5344CB8AC3E}">
        <p14:creationId xmlns:p14="http://schemas.microsoft.com/office/powerpoint/2010/main" val="2973720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10E3A-A961-FE56-C9D0-1B931AA184CC}"/>
              </a:ext>
            </a:extLst>
          </p:cNvPr>
          <p:cNvSpPr>
            <a:spLocks noGrp="1"/>
          </p:cNvSpPr>
          <p:nvPr>
            <p:ph type="title"/>
          </p:nvPr>
        </p:nvSpPr>
        <p:spPr/>
        <p:txBody>
          <a:bodyPr/>
          <a:lstStyle/>
          <a:p>
            <a:r>
              <a:rPr lang="en-US"/>
              <a:t>Introduction </a:t>
            </a:r>
          </a:p>
        </p:txBody>
      </p:sp>
      <p:sp>
        <p:nvSpPr>
          <p:cNvPr id="3" name="Content Placeholder 2">
            <a:extLst>
              <a:ext uri="{FF2B5EF4-FFF2-40B4-BE49-F238E27FC236}">
                <a16:creationId xmlns:a16="http://schemas.microsoft.com/office/drawing/2014/main" id="{21014200-4049-BF86-22A0-DBE470B0AEA8}"/>
              </a:ext>
            </a:extLst>
          </p:cNvPr>
          <p:cNvSpPr>
            <a:spLocks noGrp="1"/>
          </p:cNvSpPr>
          <p:nvPr>
            <p:ph idx="1"/>
          </p:nvPr>
        </p:nvSpPr>
        <p:spPr/>
        <p:txBody>
          <a:bodyPr/>
          <a:lstStyle/>
          <a:p>
            <a:pPr marL="0" indent="0">
              <a:buNone/>
            </a:pPr>
            <a:r>
              <a:rPr lang="en-US"/>
              <a:t> </a:t>
            </a:r>
          </a:p>
        </p:txBody>
      </p:sp>
      <p:sp>
        <p:nvSpPr>
          <p:cNvPr id="5" name="TextBox 4">
            <a:extLst>
              <a:ext uri="{FF2B5EF4-FFF2-40B4-BE49-F238E27FC236}">
                <a16:creationId xmlns:a16="http://schemas.microsoft.com/office/drawing/2014/main" id="{A532D208-E49A-EA0B-8A9B-7DB9674F9031}"/>
              </a:ext>
            </a:extLst>
          </p:cNvPr>
          <p:cNvSpPr txBox="1"/>
          <p:nvPr/>
        </p:nvSpPr>
        <p:spPr>
          <a:xfrm>
            <a:off x="1712278" y="1929812"/>
            <a:ext cx="10131425" cy="2585323"/>
          </a:xfrm>
          <a:prstGeom prst="rect">
            <a:avLst/>
          </a:prstGeom>
          <a:noFill/>
        </p:spPr>
        <p:txBody>
          <a:bodyPr wrap="square">
            <a:spAutoFit/>
          </a:bodyPr>
          <a:lstStyle/>
          <a:p>
            <a:pPr marL="285750" indent="-285750">
              <a:buFont typeface="Arial" panose="020B0604020202020204" pitchFamily="34" charset="0"/>
              <a:buChar char="•"/>
            </a:pPr>
            <a:r>
              <a:rPr lang="en-US"/>
              <a:t>The word “diaspora,” was originally coined from Greek term, ‘diaspora’ which means dispersion or scattering. </a:t>
            </a:r>
          </a:p>
          <a:p>
            <a:pPr marL="285750" indent="-285750">
              <a:buFont typeface="Arial" panose="020B0604020202020204" pitchFamily="34" charset="0"/>
              <a:buChar char="•"/>
            </a:pPr>
            <a:r>
              <a:rPr lang="en-US"/>
              <a:t>Historically, the concept of diaspora refers to the dispersion of the Jews from Babylon in the 6th Century BC, </a:t>
            </a:r>
          </a:p>
          <a:p>
            <a:pPr marL="285750" indent="-285750">
              <a:buFont typeface="Arial" panose="020B0604020202020204" pitchFamily="34" charset="0"/>
              <a:buChar char="•"/>
            </a:pPr>
            <a:r>
              <a:rPr lang="en-US"/>
              <a:t>And later was used to refer to all migrants who left their homeland to go to another country for various reasons. </a:t>
            </a:r>
          </a:p>
          <a:p>
            <a:pPr marL="285750" indent="-285750">
              <a:buFont typeface="Arial" panose="020B0604020202020204" pitchFamily="34" charset="0"/>
              <a:buChar char="•"/>
            </a:pPr>
            <a:r>
              <a:rPr lang="en-US"/>
              <a:t>Diaspora literature revolves around the idea of a homeland or a place from where the displacement happens.</a:t>
            </a:r>
          </a:p>
          <a:p>
            <a:pPr marL="285750" indent="-285750">
              <a:buFont typeface="Arial" panose="020B0604020202020204" pitchFamily="34" charset="0"/>
              <a:buChar char="•"/>
            </a:pPr>
            <a:r>
              <a:rPr lang="en-US"/>
              <a:t>it deals with the narration of harsh journeys taken on by the characters due to their expulsion</a:t>
            </a:r>
          </a:p>
        </p:txBody>
      </p:sp>
    </p:spTree>
    <p:extLst>
      <p:ext uri="{BB962C8B-B14F-4D97-AF65-F5344CB8AC3E}">
        <p14:creationId xmlns:p14="http://schemas.microsoft.com/office/powerpoint/2010/main" val="4268101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E81FE-685B-C51C-D12E-13B5ED420CDD}"/>
              </a:ext>
            </a:extLst>
          </p:cNvPr>
          <p:cNvSpPr>
            <a:spLocks noGrp="1"/>
          </p:cNvSpPr>
          <p:nvPr>
            <p:ph type="title"/>
          </p:nvPr>
        </p:nvSpPr>
        <p:spPr/>
        <p:txBody>
          <a:bodyPr/>
          <a:lstStyle/>
          <a:p>
            <a:r>
              <a:rPr lang="en-US"/>
              <a:t>Diaspora  Types </a:t>
            </a:r>
          </a:p>
        </p:txBody>
      </p:sp>
      <p:sp>
        <p:nvSpPr>
          <p:cNvPr id="3" name="Content Placeholder 2">
            <a:extLst>
              <a:ext uri="{FF2B5EF4-FFF2-40B4-BE49-F238E27FC236}">
                <a16:creationId xmlns:a16="http://schemas.microsoft.com/office/drawing/2014/main" id="{E27B2D39-D9D0-32C3-2544-8A41AA6C179D}"/>
              </a:ext>
            </a:extLst>
          </p:cNvPr>
          <p:cNvSpPr>
            <a:spLocks noGrp="1"/>
          </p:cNvSpPr>
          <p:nvPr>
            <p:ph idx="1"/>
          </p:nvPr>
        </p:nvSpPr>
        <p:spPr/>
        <p:txBody>
          <a:bodyPr/>
          <a:lstStyle/>
          <a:p>
            <a:r>
              <a:rPr lang="en-US"/>
              <a:t>Diasporas may emerge rge for a variety of reasons, including political persecution of people within their homelands, economic opportunity, or natural disasters.</a:t>
            </a:r>
          </a:p>
          <a:p>
            <a:r>
              <a:rPr lang="en-US"/>
              <a:t>The African Diaspora is the voluntary and involuntary movement of Africans and their descendants to various parts of the world during the modern and pre-modern periods.</a:t>
            </a:r>
          </a:p>
          <a:p>
            <a:r>
              <a:rPr lang="en-US"/>
              <a:t>Italian Diaspora: Moved to US cities like New York and Chicago.
Jewish Diaspora: Spread to all corners of the world, with the largest concentrations in Israel and the United States
Cuban Diaspora: Largest concentrations are found in Florida, Venezuela, and Spain</a:t>
            </a:r>
          </a:p>
        </p:txBody>
      </p:sp>
    </p:spTree>
    <p:extLst>
      <p:ext uri="{BB962C8B-B14F-4D97-AF65-F5344CB8AC3E}">
        <p14:creationId xmlns:p14="http://schemas.microsoft.com/office/powerpoint/2010/main" val="672381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9982D-3B64-EAE1-92A9-30B79E1FDF22}"/>
              </a:ext>
            </a:extLst>
          </p:cNvPr>
          <p:cNvSpPr>
            <a:spLocks noGrp="1"/>
          </p:cNvSpPr>
          <p:nvPr>
            <p:ph type="title"/>
          </p:nvPr>
        </p:nvSpPr>
        <p:spPr/>
        <p:txBody>
          <a:bodyPr/>
          <a:lstStyle/>
          <a:p>
            <a:r>
              <a:rPr lang="en-US"/>
              <a:t>Reason </a:t>
            </a:r>
          </a:p>
        </p:txBody>
      </p:sp>
      <p:sp>
        <p:nvSpPr>
          <p:cNvPr id="3" name="Content Placeholder 2">
            <a:extLst>
              <a:ext uri="{FF2B5EF4-FFF2-40B4-BE49-F238E27FC236}">
                <a16:creationId xmlns:a16="http://schemas.microsoft.com/office/drawing/2014/main" id="{D05A0248-64B1-DF4C-CCF0-2D23FE4BD494}"/>
              </a:ext>
            </a:extLst>
          </p:cNvPr>
          <p:cNvSpPr>
            <a:spLocks noGrp="1"/>
          </p:cNvSpPr>
          <p:nvPr>
            <p:ph idx="1"/>
          </p:nvPr>
        </p:nvSpPr>
        <p:spPr>
          <a:xfrm>
            <a:off x="938186" y="2065867"/>
            <a:ext cx="10315628" cy="3331232"/>
          </a:xfrm>
        </p:spPr>
        <p:txBody>
          <a:bodyPr/>
          <a:lstStyle/>
          <a:p>
            <a:r>
              <a:rPr lang="en-US"/>
              <a:t>The Africans were transported to different countries to serve as slaves, free labor to build the companies and plantations for wealthy slave owners. The men, women, and children were examined at public auctions and sold to the highest bidder. </a:t>
            </a:r>
          </a:p>
          <a:p>
            <a:endParaRPr lang="en-US"/>
          </a:p>
          <a:p>
            <a:r>
              <a:rPr lang="en-US"/>
              <a:t>Between 1845 and 1917, more than 150,000 indentured laborers from India were brought to Trinidad and Tobago to work on sugar, cocoa, and coconut plantations.</a:t>
            </a:r>
          </a:p>
          <a:p>
            <a:endParaRPr lang="en-US"/>
          </a:p>
          <a:p>
            <a:r>
              <a:rPr lang="en-US"/>
              <a:t>During the administration of the French East India Company rule at least 12,000 Indian workers went to Mauritius between 1721 and 1810 before the abolition of slavery.</a:t>
            </a:r>
          </a:p>
        </p:txBody>
      </p:sp>
    </p:spTree>
    <p:extLst>
      <p:ext uri="{BB962C8B-B14F-4D97-AF65-F5344CB8AC3E}">
        <p14:creationId xmlns:p14="http://schemas.microsoft.com/office/powerpoint/2010/main" val="589340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0476-07C1-DDB0-7433-6EC10A1360F4}"/>
              </a:ext>
            </a:extLst>
          </p:cNvPr>
          <p:cNvSpPr>
            <a:spLocks noGrp="1"/>
          </p:cNvSpPr>
          <p:nvPr>
            <p:ph type="title"/>
          </p:nvPr>
        </p:nvSpPr>
        <p:spPr>
          <a:xfrm>
            <a:off x="1163814" y="269217"/>
            <a:ext cx="9864371" cy="1017290"/>
          </a:xfrm>
        </p:spPr>
        <p:txBody>
          <a:bodyPr>
            <a:normAutofit/>
          </a:bodyPr>
          <a:lstStyle/>
          <a:p>
            <a:r>
              <a:rPr lang="en-US"/>
              <a:t>Indian Diaspora </a:t>
            </a:r>
          </a:p>
        </p:txBody>
      </p:sp>
      <p:sp>
        <p:nvSpPr>
          <p:cNvPr id="3" name="Content Placeholder 2">
            <a:extLst>
              <a:ext uri="{FF2B5EF4-FFF2-40B4-BE49-F238E27FC236}">
                <a16:creationId xmlns:a16="http://schemas.microsoft.com/office/drawing/2014/main" id="{38DBAADA-135C-BCD7-2B28-F5E56256D415}"/>
              </a:ext>
            </a:extLst>
          </p:cNvPr>
          <p:cNvSpPr>
            <a:spLocks noGrp="1"/>
          </p:cNvSpPr>
          <p:nvPr>
            <p:ph idx="1"/>
          </p:nvPr>
        </p:nvSpPr>
        <p:spPr>
          <a:xfrm>
            <a:off x="896760" y="148652"/>
            <a:ext cx="10131425" cy="3649133"/>
          </a:xfrm>
        </p:spPr>
        <p:txBody>
          <a:bodyPr/>
          <a:lstStyle/>
          <a:p>
            <a:r>
              <a:rPr lang="en-US"/>
              <a:t>India had the most people living abroad of any country worldwide in 2020, according to the UN’s latest data published in the World Migration Report 2022.</a:t>
            </a:r>
          </a:p>
          <a:p>
            <a:r>
              <a:rPr lang="en-US"/>
              <a:t> This chart shows how India overtook Mexico and Russia between 2000 and 2020, with an incredible 10 million more Indians now living abroad than 20 years ago.</a:t>
            </a:r>
          </a:p>
        </p:txBody>
      </p:sp>
      <p:pic>
        <p:nvPicPr>
          <p:cNvPr id="4" name="Picture 3">
            <a:extLst>
              <a:ext uri="{FF2B5EF4-FFF2-40B4-BE49-F238E27FC236}">
                <a16:creationId xmlns:a16="http://schemas.microsoft.com/office/drawing/2014/main" id="{39FD0CEA-110C-2929-1D60-A0BFA747D286}"/>
              </a:ext>
            </a:extLst>
          </p:cNvPr>
          <p:cNvPicPr>
            <a:picLocks noChangeAspect="1"/>
          </p:cNvPicPr>
          <p:nvPr/>
        </p:nvPicPr>
        <p:blipFill>
          <a:blip r:embed="rId2"/>
          <a:stretch>
            <a:fillRect/>
          </a:stretch>
        </p:blipFill>
        <p:spPr>
          <a:xfrm>
            <a:off x="6768342" y="2331102"/>
            <a:ext cx="4259843" cy="4259843"/>
          </a:xfrm>
          <a:prstGeom prst="rect">
            <a:avLst/>
          </a:prstGeom>
        </p:spPr>
      </p:pic>
    </p:spTree>
    <p:extLst>
      <p:ext uri="{BB962C8B-B14F-4D97-AF65-F5344CB8AC3E}">
        <p14:creationId xmlns:p14="http://schemas.microsoft.com/office/powerpoint/2010/main" val="3390387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0B4CF-6464-1E3B-B3C0-A516AA01C038}"/>
              </a:ext>
            </a:extLst>
          </p:cNvPr>
          <p:cNvSpPr>
            <a:spLocks noGrp="1"/>
          </p:cNvSpPr>
          <p:nvPr>
            <p:ph type="title"/>
          </p:nvPr>
        </p:nvSpPr>
        <p:spPr/>
        <p:txBody>
          <a:bodyPr/>
          <a:lstStyle/>
          <a:p>
            <a:r>
              <a:rPr lang="en-US"/>
              <a:t>Indians abroad </a:t>
            </a:r>
          </a:p>
        </p:txBody>
      </p:sp>
      <p:pic>
        <p:nvPicPr>
          <p:cNvPr id="4" name="Content Placeholder 3">
            <a:extLst>
              <a:ext uri="{FF2B5EF4-FFF2-40B4-BE49-F238E27FC236}">
                <a16:creationId xmlns:a16="http://schemas.microsoft.com/office/drawing/2014/main" id="{639AD8F1-F42A-9A1C-82BA-E3399D8BD0D1}"/>
              </a:ext>
            </a:extLst>
          </p:cNvPr>
          <p:cNvPicPr>
            <a:picLocks noGrp="1" noChangeAspect="1"/>
          </p:cNvPicPr>
          <p:nvPr>
            <p:ph idx="1"/>
          </p:nvPr>
        </p:nvPicPr>
        <p:blipFill>
          <a:blip r:embed="rId2"/>
          <a:stretch>
            <a:fillRect/>
          </a:stretch>
        </p:blipFill>
        <p:spPr>
          <a:xfrm>
            <a:off x="479827" y="1731043"/>
            <a:ext cx="4319126" cy="3649662"/>
          </a:xfrm>
        </p:spPr>
      </p:pic>
      <p:pic>
        <p:nvPicPr>
          <p:cNvPr id="5" name="Picture 4">
            <a:extLst>
              <a:ext uri="{FF2B5EF4-FFF2-40B4-BE49-F238E27FC236}">
                <a16:creationId xmlns:a16="http://schemas.microsoft.com/office/drawing/2014/main" id="{B7592D11-8576-177E-34E8-A65E80E1FF87}"/>
              </a:ext>
            </a:extLst>
          </p:cNvPr>
          <p:cNvPicPr>
            <a:picLocks noChangeAspect="1"/>
          </p:cNvPicPr>
          <p:nvPr/>
        </p:nvPicPr>
        <p:blipFill>
          <a:blip r:embed="rId3"/>
          <a:stretch>
            <a:fillRect/>
          </a:stretch>
        </p:blipFill>
        <p:spPr>
          <a:xfrm>
            <a:off x="5197057" y="1625429"/>
            <a:ext cx="6622552" cy="3755276"/>
          </a:xfrm>
          <a:prstGeom prst="rect">
            <a:avLst/>
          </a:prstGeom>
        </p:spPr>
      </p:pic>
    </p:spTree>
    <p:extLst>
      <p:ext uri="{BB962C8B-B14F-4D97-AF65-F5344CB8AC3E}">
        <p14:creationId xmlns:p14="http://schemas.microsoft.com/office/powerpoint/2010/main" val="857913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2508-198C-50E7-2C1B-B6D5314C750F}"/>
              </a:ext>
            </a:extLst>
          </p:cNvPr>
          <p:cNvSpPr>
            <a:spLocks noGrp="1"/>
          </p:cNvSpPr>
          <p:nvPr>
            <p:ph type="title"/>
          </p:nvPr>
        </p:nvSpPr>
        <p:spPr/>
        <p:txBody>
          <a:bodyPr/>
          <a:lstStyle/>
          <a:p>
            <a:r>
              <a:rPr lang="en-US"/>
              <a:t>Themes </a:t>
            </a:r>
          </a:p>
        </p:txBody>
      </p:sp>
      <p:sp>
        <p:nvSpPr>
          <p:cNvPr id="3" name="Content Placeholder 2">
            <a:extLst>
              <a:ext uri="{FF2B5EF4-FFF2-40B4-BE49-F238E27FC236}">
                <a16:creationId xmlns:a16="http://schemas.microsoft.com/office/drawing/2014/main" id="{B6FB3588-7F36-CF4E-08BE-058A8650F4C4}"/>
              </a:ext>
            </a:extLst>
          </p:cNvPr>
          <p:cNvSpPr>
            <a:spLocks noGrp="1"/>
          </p:cNvSpPr>
          <p:nvPr>
            <p:ph idx="1"/>
          </p:nvPr>
        </p:nvSpPr>
        <p:spPr>
          <a:xfrm>
            <a:off x="587782" y="609600"/>
            <a:ext cx="10131425" cy="3649133"/>
          </a:xfrm>
        </p:spPr>
        <p:txBody>
          <a:bodyPr/>
          <a:lstStyle/>
          <a:p>
            <a:r>
              <a:rPr lang="en-US"/>
              <a:t>It has its roots in the sense of loss and alienation, which emerged as a result of migration.</a:t>
            </a:r>
          </a:p>
          <a:p>
            <a:r>
              <a:rPr lang="en-US"/>
              <a:t> Generally, diasporic literature deals with alienation, displacement, existential rootlessness, nostalgia, quest of identity.</a:t>
            </a:r>
          </a:p>
          <a:p>
            <a:r>
              <a:rPr lang="en-US"/>
              <a:t> It also addresses issues related to amalgamation or disintegration of cultures.</a:t>
            </a:r>
          </a:p>
          <a:p>
            <a:endParaRPr lang="en-US"/>
          </a:p>
        </p:txBody>
      </p:sp>
      <p:pic>
        <p:nvPicPr>
          <p:cNvPr id="5" name="Picture 4">
            <a:extLst>
              <a:ext uri="{FF2B5EF4-FFF2-40B4-BE49-F238E27FC236}">
                <a16:creationId xmlns:a16="http://schemas.microsoft.com/office/drawing/2014/main" id="{76476106-53D1-0072-6A88-FE8A0E49DFA7}"/>
              </a:ext>
            </a:extLst>
          </p:cNvPr>
          <p:cNvPicPr>
            <a:picLocks noChangeAspect="1"/>
          </p:cNvPicPr>
          <p:nvPr/>
        </p:nvPicPr>
        <p:blipFill>
          <a:blip r:embed="rId2"/>
          <a:stretch>
            <a:fillRect/>
          </a:stretch>
        </p:blipFill>
        <p:spPr>
          <a:xfrm>
            <a:off x="299173" y="3023702"/>
            <a:ext cx="3768640" cy="3714415"/>
          </a:xfrm>
          <a:prstGeom prst="rect">
            <a:avLst/>
          </a:prstGeom>
        </p:spPr>
      </p:pic>
      <p:pic>
        <p:nvPicPr>
          <p:cNvPr id="7" name="Picture 6">
            <a:extLst>
              <a:ext uri="{FF2B5EF4-FFF2-40B4-BE49-F238E27FC236}">
                <a16:creationId xmlns:a16="http://schemas.microsoft.com/office/drawing/2014/main" id="{44A81AC5-E1DC-4510-3096-44B9D1021C3A}"/>
              </a:ext>
            </a:extLst>
          </p:cNvPr>
          <p:cNvPicPr>
            <a:picLocks noChangeAspect="1"/>
          </p:cNvPicPr>
          <p:nvPr/>
        </p:nvPicPr>
        <p:blipFill>
          <a:blip r:embed="rId3"/>
          <a:stretch>
            <a:fillRect/>
          </a:stretch>
        </p:blipFill>
        <p:spPr>
          <a:xfrm>
            <a:off x="4356422" y="3467185"/>
            <a:ext cx="4154312" cy="3115734"/>
          </a:xfrm>
          <a:prstGeom prst="rect">
            <a:avLst/>
          </a:prstGeom>
        </p:spPr>
      </p:pic>
      <p:pic>
        <p:nvPicPr>
          <p:cNvPr id="8" name="Picture 7">
            <a:extLst>
              <a:ext uri="{FF2B5EF4-FFF2-40B4-BE49-F238E27FC236}">
                <a16:creationId xmlns:a16="http://schemas.microsoft.com/office/drawing/2014/main" id="{6854D589-CE61-026F-1107-B54C45FAC33F}"/>
              </a:ext>
            </a:extLst>
          </p:cNvPr>
          <p:cNvPicPr>
            <a:picLocks noChangeAspect="1"/>
          </p:cNvPicPr>
          <p:nvPr/>
        </p:nvPicPr>
        <p:blipFill>
          <a:blip r:embed="rId4"/>
          <a:stretch>
            <a:fillRect/>
          </a:stretch>
        </p:blipFill>
        <p:spPr>
          <a:xfrm>
            <a:off x="8706849" y="3396941"/>
            <a:ext cx="3185978" cy="3185978"/>
          </a:xfrm>
          <a:prstGeom prst="rect">
            <a:avLst/>
          </a:prstGeom>
        </p:spPr>
      </p:pic>
    </p:spTree>
    <p:extLst>
      <p:ext uri="{BB962C8B-B14F-4D97-AF65-F5344CB8AC3E}">
        <p14:creationId xmlns:p14="http://schemas.microsoft.com/office/powerpoint/2010/main" val="1337328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F560-B3FE-092E-403A-920CF81DBBCB}"/>
              </a:ext>
            </a:extLst>
          </p:cNvPr>
          <p:cNvSpPr>
            <a:spLocks noGrp="1"/>
          </p:cNvSpPr>
          <p:nvPr>
            <p:ph type="title"/>
          </p:nvPr>
        </p:nvSpPr>
        <p:spPr/>
        <p:txBody>
          <a:bodyPr/>
          <a:lstStyle/>
          <a:p>
            <a:r>
              <a:rPr lang="en-US"/>
              <a:t>Writers of Indian diaspora </a:t>
            </a:r>
          </a:p>
        </p:txBody>
      </p:sp>
      <p:sp>
        <p:nvSpPr>
          <p:cNvPr id="3" name="Content Placeholder 2">
            <a:extLst>
              <a:ext uri="{FF2B5EF4-FFF2-40B4-BE49-F238E27FC236}">
                <a16:creationId xmlns:a16="http://schemas.microsoft.com/office/drawing/2014/main" id="{E4B105D6-C21D-3398-3C70-E286BC63D04E}"/>
              </a:ext>
            </a:extLst>
          </p:cNvPr>
          <p:cNvSpPr>
            <a:spLocks noGrp="1"/>
          </p:cNvSpPr>
          <p:nvPr>
            <p:ph idx="1"/>
          </p:nvPr>
        </p:nvSpPr>
        <p:spPr/>
        <p:txBody>
          <a:bodyPr/>
          <a:lstStyle/>
          <a:p>
            <a:r>
              <a:rPr lang="en-US"/>
              <a:t>Writers of diasporic Indian English literature include Amitav Ghosh, Salman Rushdie, Kamala Markandeya, Bharati Mukherjee, Chitra Banerjee Divakaruni, Anita Desai, Kiran Desai, Vikram Seth, Meena Alexander etc.</a:t>
            </a:r>
          </a:p>
        </p:txBody>
      </p:sp>
    </p:spTree>
    <p:extLst>
      <p:ext uri="{BB962C8B-B14F-4D97-AF65-F5344CB8AC3E}">
        <p14:creationId xmlns:p14="http://schemas.microsoft.com/office/powerpoint/2010/main" val="385901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3ABFD-1FFF-12E1-717A-B75335D57586}"/>
              </a:ext>
            </a:extLst>
          </p:cNvPr>
          <p:cNvSpPr>
            <a:spLocks noGrp="1"/>
          </p:cNvSpPr>
          <p:nvPr>
            <p:ph type="title"/>
          </p:nvPr>
        </p:nvSpPr>
        <p:spPr/>
        <p:txBody>
          <a:bodyPr/>
          <a:lstStyle/>
          <a:p>
            <a:r>
              <a:rPr lang="en-US"/>
              <a:t>VS Naipaul</a:t>
            </a:r>
          </a:p>
        </p:txBody>
      </p:sp>
      <p:sp>
        <p:nvSpPr>
          <p:cNvPr id="3" name="Content Placeholder 2">
            <a:extLst>
              <a:ext uri="{FF2B5EF4-FFF2-40B4-BE49-F238E27FC236}">
                <a16:creationId xmlns:a16="http://schemas.microsoft.com/office/drawing/2014/main" id="{9B086E46-32B1-E21D-B652-3C1A3E795FB0}"/>
              </a:ext>
            </a:extLst>
          </p:cNvPr>
          <p:cNvSpPr>
            <a:spLocks noGrp="1"/>
          </p:cNvSpPr>
          <p:nvPr>
            <p:ph idx="1"/>
          </p:nvPr>
        </p:nvSpPr>
        <p:spPr>
          <a:xfrm>
            <a:off x="465256" y="1604433"/>
            <a:ext cx="10131425" cy="3649133"/>
          </a:xfrm>
        </p:spPr>
        <p:txBody>
          <a:bodyPr/>
          <a:lstStyle/>
          <a:p>
            <a:r>
              <a:rPr lang="en-US"/>
              <a:t>V. S. Naipaul is a diaspora writer who broadens the depth of diaspora by focusing on the painful problems of immigrants in his writing. </a:t>
            </a:r>
          </a:p>
          <a:p>
            <a:r>
              <a:rPr lang="en-US"/>
              <a:t>He occupies the unique place among the diaspora writers.</a:t>
            </a:r>
          </a:p>
          <a:p>
            <a:r>
              <a:rPr lang="en-US"/>
              <a:t> And he has given a creative direction to the diaspora writing.</a:t>
            </a:r>
          </a:p>
        </p:txBody>
      </p:sp>
    </p:spTree>
    <p:extLst>
      <p:ext uri="{BB962C8B-B14F-4D97-AF65-F5344CB8AC3E}">
        <p14:creationId xmlns:p14="http://schemas.microsoft.com/office/powerpoint/2010/main" val="793073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F1AF4-5A50-D545-9315-25B77D5067BE}"/>
              </a:ext>
            </a:extLst>
          </p:cNvPr>
          <p:cNvSpPr>
            <a:spLocks noGrp="1"/>
          </p:cNvSpPr>
          <p:nvPr>
            <p:ph type="title"/>
          </p:nvPr>
        </p:nvSpPr>
        <p:spPr/>
        <p:txBody>
          <a:bodyPr/>
          <a:lstStyle/>
          <a:p>
            <a:r>
              <a:rPr lang="en-US"/>
              <a:t>House for Mr. Biswas</a:t>
            </a:r>
          </a:p>
        </p:txBody>
      </p:sp>
      <p:sp>
        <p:nvSpPr>
          <p:cNvPr id="3" name="Content Placeholder 2">
            <a:extLst>
              <a:ext uri="{FF2B5EF4-FFF2-40B4-BE49-F238E27FC236}">
                <a16:creationId xmlns:a16="http://schemas.microsoft.com/office/drawing/2014/main" id="{55F9304C-5F5B-92B3-D12D-DE6BCB752216}"/>
              </a:ext>
            </a:extLst>
          </p:cNvPr>
          <p:cNvSpPr>
            <a:spLocks noGrp="1"/>
          </p:cNvSpPr>
          <p:nvPr>
            <p:ph idx="1"/>
          </p:nvPr>
        </p:nvSpPr>
        <p:spPr>
          <a:xfrm>
            <a:off x="685801" y="1903145"/>
            <a:ext cx="10131425" cy="3649133"/>
          </a:xfrm>
        </p:spPr>
        <p:txBody>
          <a:bodyPr>
            <a:normAutofit/>
          </a:bodyPr>
          <a:lstStyle/>
          <a:p>
            <a:r>
              <a:rPr lang="en-US"/>
              <a:t>V. S. Naipaul is the most controversial novelist of our times. </a:t>
            </a:r>
          </a:p>
          <a:p>
            <a:pPr marL="0" indent="0">
              <a:buNone/>
            </a:pPr>
            <a:r>
              <a:rPr lang="en-US"/>
              <a:t>The novel A House for Mr. Biswas (1961) is nothing but a struggling picture of East Indian people for getting a stable identity in West Indies.</a:t>
            </a:r>
          </a:p>
          <a:p>
            <a:r>
              <a:rPr lang="en-US"/>
              <a:t>The novel narrates the marginalized East Indian community in Trinidad.</a:t>
            </a:r>
          </a:p>
          <a:p>
            <a:r>
              <a:rPr lang="en-US"/>
              <a:t> The characters in the novel have to face many struggles to establish themselves with a place to live in an alien environment. </a:t>
            </a:r>
          </a:p>
          <a:p>
            <a:r>
              <a:rPr lang="en-US"/>
              <a:t>The house in this novel is a symbol not for homelessness but for freedom from slavery and injustice.</a:t>
            </a:r>
          </a:p>
          <a:p>
            <a:r>
              <a:rPr lang="en-US"/>
              <a:t>. The protagonist Mr. Mohun Biswas suffers a lot to find stability in his life. </a:t>
            </a:r>
          </a:p>
          <a:p>
            <a:r>
              <a:rPr lang="en-US"/>
              <a:t>The novel pictures about the pathetic condition of the immigrants who have nothing more expectation but a place to live in.</a:t>
            </a:r>
          </a:p>
        </p:txBody>
      </p:sp>
    </p:spTree>
    <p:extLst>
      <p:ext uri="{BB962C8B-B14F-4D97-AF65-F5344CB8AC3E}">
        <p14:creationId xmlns:p14="http://schemas.microsoft.com/office/powerpoint/2010/main" val="3565912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E356-D8CD-FB4B-213D-5C04F1CAFCA9}"/>
              </a:ext>
            </a:extLst>
          </p:cNvPr>
          <p:cNvSpPr>
            <a:spLocks noGrp="1"/>
          </p:cNvSpPr>
          <p:nvPr>
            <p:ph type="title"/>
          </p:nvPr>
        </p:nvSpPr>
        <p:spPr/>
        <p:txBody>
          <a:bodyPr/>
          <a:lstStyle/>
          <a:p>
            <a:r>
              <a:rPr lang="en-US"/>
              <a:t>Conclusion </a:t>
            </a:r>
          </a:p>
        </p:txBody>
      </p:sp>
      <p:sp>
        <p:nvSpPr>
          <p:cNvPr id="3" name="Content Placeholder 2">
            <a:extLst>
              <a:ext uri="{FF2B5EF4-FFF2-40B4-BE49-F238E27FC236}">
                <a16:creationId xmlns:a16="http://schemas.microsoft.com/office/drawing/2014/main" id="{943085C8-7EF8-EA84-23CC-F6859738BA4B}"/>
              </a:ext>
            </a:extLst>
          </p:cNvPr>
          <p:cNvSpPr>
            <a:spLocks noGrp="1"/>
          </p:cNvSpPr>
          <p:nvPr>
            <p:ph idx="1"/>
          </p:nvPr>
        </p:nvSpPr>
        <p:spPr>
          <a:xfrm>
            <a:off x="355541" y="886192"/>
            <a:ext cx="10131425" cy="3649133"/>
          </a:xfrm>
        </p:spPr>
        <p:txBody>
          <a:bodyPr/>
          <a:lstStyle/>
          <a:p>
            <a:r>
              <a:rPr lang="en-US"/>
              <a:t>It aims to examine the displacement and the nostalgia for their homeland and alienation caused by displacement or dislocation as well as conflict between generations and cultural identity.</a:t>
            </a:r>
          </a:p>
          <a:p>
            <a:r>
              <a:rPr lang="en-US"/>
              <a:t> Diasporic writers tend to portray the cultural dilemmas, the generational differences, and transformation of their identities during displacement.</a:t>
            </a:r>
          </a:p>
          <a:p>
            <a:endParaRPr lang="en-US"/>
          </a:p>
        </p:txBody>
      </p:sp>
      <p:pic>
        <p:nvPicPr>
          <p:cNvPr id="4" name="Picture 3">
            <a:extLst>
              <a:ext uri="{FF2B5EF4-FFF2-40B4-BE49-F238E27FC236}">
                <a16:creationId xmlns:a16="http://schemas.microsoft.com/office/drawing/2014/main" id="{76DCCA2B-91FB-3302-CB93-0DE43DA6A508}"/>
              </a:ext>
            </a:extLst>
          </p:cNvPr>
          <p:cNvPicPr>
            <a:picLocks noChangeAspect="1"/>
          </p:cNvPicPr>
          <p:nvPr/>
        </p:nvPicPr>
        <p:blipFill>
          <a:blip r:embed="rId2"/>
          <a:stretch>
            <a:fillRect/>
          </a:stretch>
        </p:blipFill>
        <p:spPr>
          <a:xfrm>
            <a:off x="7687956" y="3429000"/>
            <a:ext cx="3388253" cy="3216346"/>
          </a:xfrm>
          <a:prstGeom prst="rect">
            <a:avLst/>
          </a:prstGeom>
        </p:spPr>
      </p:pic>
    </p:spTree>
    <p:extLst>
      <p:ext uri="{BB962C8B-B14F-4D97-AF65-F5344CB8AC3E}">
        <p14:creationId xmlns:p14="http://schemas.microsoft.com/office/powerpoint/2010/main" val="130844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0401-0A15-4DBF-493C-0A76CCA2119A}"/>
              </a:ext>
            </a:extLst>
          </p:cNvPr>
          <p:cNvSpPr>
            <a:spLocks noGrp="1"/>
          </p:cNvSpPr>
          <p:nvPr>
            <p:ph type="title"/>
          </p:nvPr>
        </p:nvSpPr>
        <p:spPr/>
        <p:txBody>
          <a:bodyPr/>
          <a:lstStyle/>
          <a:p>
            <a:r>
              <a:rPr lang="en-US"/>
              <a:t>Thank you </a:t>
            </a:r>
          </a:p>
        </p:txBody>
      </p:sp>
      <p:pic>
        <p:nvPicPr>
          <p:cNvPr id="4" name="Content Placeholder 3">
            <a:extLst>
              <a:ext uri="{FF2B5EF4-FFF2-40B4-BE49-F238E27FC236}">
                <a16:creationId xmlns:a16="http://schemas.microsoft.com/office/drawing/2014/main" id="{064E4333-54BA-789F-8007-C48F56FF33FA}"/>
              </a:ext>
            </a:extLst>
          </p:cNvPr>
          <p:cNvPicPr>
            <a:picLocks noGrp="1" noChangeAspect="1"/>
          </p:cNvPicPr>
          <p:nvPr>
            <p:ph idx="1"/>
          </p:nvPr>
        </p:nvPicPr>
        <p:blipFill>
          <a:blip r:embed="rId2"/>
          <a:stretch>
            <a:fillRect/>
          </a:stretch>
        </p:blipFill>
        <p:spPr>
          <a:xfrm>
            <a:off x="3788186" y="2365673"/>
            <a:ext cx="4615627" cy="3074080"/>
          </a:xfrm>
        </p:spPr>
      </p:pic>
    </p:spTree>
    <p:extLst>
      <p:ext uri="{BB962C8B-B14F-4D97-AF65-F5344CB8AC3E}">
        <p14:creationId xmlns:p14="http://schemas.microsoft.com/office/powerpoint/2010/main" val="14747494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Celestial</vt:lpstr>
      <vt:lpstr>DIASPORA IN  INDIAN WRITING IN ENGLISH </vt:lpstr>
      <vt:lpstr>Introduction </vt:lpstr>
      <vt:lpstr>Diaspora  Types </vt:lpstr>
      <vt:lpstr>Reason </vt:lpstr>
      <vt:lpstr>Indian Diaspora </vt:lpstr>
      <vt:lpstr>Indians abroad </vt:lpstr>
      <vt:lpstr>Themes </vt:lpstr>
      <vt:lpstr>Writers of Indian diaspora </vt:lpstr>
      <vt:lpstr>VS Naipaul</vt:lpstr>
      <vt:lpstr>House for Mr. Biswas</vt:lpstr>
      <vt:lpstr>Conclusion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DIASPORA IN  INDIAN WRITING IN ENGLISH </dc:title>
  <dc:creator>phanindrap35@gmail.com</dc:creator>
  <cp:lastModifiedBy>phanindrap35@gmail.com</cp:lastModifiedBy>
  <cp:revision>3</cp:revision>
  <dcterms:created xsi:type="dcterms:W3CDTF">2024-08-22T02:04:27Z</dcterms:created>
  <dcterms:modified xsi:type="dcterms:W3CDTF">2024-08-22T05:03:28Z</dcterms:modified>
</cp:coreProperties>
</file>