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61" r:id="rId6"/>
    <p:sldId id="262" r:id="rId7"/>
    <p:sldId id="263" r:id="rId8"/>
    <p:sldId id="264" r:id="rId9"/>
    <p:sldId id="265" r:id="rId10"/>
    <p:sldId id="266" r:id="rId11"/>
    <p:sldId id="267"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5/9/2021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5/9/2021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5/9/2021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5/9/2021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5/9/2021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82000" cy="1706562"/>
          </a:xfrm>
        </p:spPr>
        <p:txBody>
          <a:bodyPr>
            <a:normAutofit/>
          </a:bodyPr>
          <a:lstStyle/>
          <a:p>
            <a:r>
              <a:rPr lang="en-US" sz="8000" dirty="0" smtClean="0">
                <a:latin typeface="Times New Roman" pitchFamily="18" charset="0"/>
                <a:cs typeface="Times New Roman" pitchFamily="18" charset="0"/>
              </a:rPr>
              <a:t>Remote Sensing</a:t>
            </a:r>
            <a:endParaRPr lang="en-US" sz="8000" dirty="0">
              <a:latin typeface="Times New Roman" pitchFamily="18" charset="0"/>
              <a:cs typeface="Times New Roman" pitchFamily="18" charset="0"/>
            </a:endParaRPr>
          </a:p>
        </p:txBody>
      </p:sp>
      <p:sp>
        <p:nvSpPr>
          <p:cNvPr id="3" name="Content Placeholder 2"/>
          <p:cNvSpPr>
            <a:spLocks noGrp="1"/>
          </p:cNvSpPr>
          <p:nvPr>
            <p:ph idx="1"/>
          </p:nvPr>
        </p:nvSpPr>
        <p:spPr>
          <a:xfrm>
            <a:off x="1066800" y="2895600"/>
            <a:ext cx="7620000" cy="3230563"/>
          </a:xfrm>
        </p:spPr>
        <p:txBody>
          <a:bodyPr>
            <a:normAutofit lnSpcReduction="10000"/>
          </a:bodyPr>
          <a:lstStyle/>
          <a:p>
            <a:pPr algn="ctr">
              <a:buNone/>
            </a:pPr>
            <a:r>
              <a:rPr lang="en-US" i="1" dirty="0" smtClean="0">
                <a:solidFill>
                  <a:srgbClr val="FF0000"/>
                </a:solidFill>
                <a:latin typeface="Times New Roman" pitchFamily="18" charset="0"/>
                <a:cs typeface="Times New Roman" pitchFamily="18" charset="0"/>
              </a:rPr>
              <a:t>Presented By</a:t>
            </a:r>
          </a:p>
          <a:p>
            <a:pPr algn="ctr">
              <a:buNone/>
            </a:pPr>
            <a:r>
              <a:rPr lang="en-US" dirty="0" smtClean="0">
                <a:solidFill>
                  <a:srgbClr val="0070C0"/>
                </a:solidFill>
                <a:latin typeface="Times New Roman" pitchFamily="18" charset="0"/>
                <a:cs typeface="Times New Roman" pitchFamily="18" charset="0"/>
              </a:rPr>
              <a:t>Dr. </a:t>
            </a:r>
            <a:r>
              <a:rPr lang="en-US" dirty="0" err="1" smtClean="0">
                <a:solidFill>
                  <a:srgbClr val="0070C0"/>
                </a:solidFill>
                <a:latin typeface="Times New Roman" pitchFamily="18" charset="0"/>
                <a:cs typeface="Times New Roman" pitchFamily="18" charset="0"/>
              </a:rPr>
              <a:t>Banashree</a:t>
            </a:r>
            <a:r>
              <a:rPr lang="en-US" dirty="0" smtClean="0">
                <a:solidFill>
                  <a:srgbClr val="0070C0"/>
                </a:solidFill>
                <a:latin typeface="Times New Roman" pitchFamily="18" charset="0"/>
                <a:cs typeface="Times New Roman" pitchFamily="18" charset="0"/>
              </a:rPr>
              <a:t> </a:t>
            </a:r>
            <a:r>
              <a:rPr lang="en-US" dirty="0" err="1" smtClean="0">
                <a:solidFill>
                  <a:srgbClr val="0070C0"/>
                </a:solidFill>
                <a:latin typeface="Times New Roman" pitchFamily="18" charset="0"/>
                <a:cs typeface="Times New Roman" pitchFamily="18" charset="0"/>
              </a:rPr>
              <a:t>Saikia</a:t>
            </a:r>
            <a:endParaRPr lang="en-US" dirty="0" smtClean="0">
              <a:solidFill>
                <a:srgbClr val="0070C0"/>
              </a:solidFill>
              <a:latin typeface="Times New Roman" pitchFamily="18" charset="0"/>
              <a:cs typeface="Times New Roman" pitchFamily="18" charset="0"/>
            </a:endParaRPr>
          </a:p>
          <a:p>
            <a:pPr algn="ctr">
              <a:buNone/>
            </a:pPr>
            <a:r>
              <a:rPr lang="en-US" dirty="0" smtClean="0">
                <a:solidFill>
                  <a:srgbClr val="0070C0"/>
                </a:solidFill>
                <a:latin typeface="Times New Roman" pitchFamily="18" charset="0"/>
                <a:cs typeface="Times New Roman" pitchFamily="18" charset="0"/>
              </a:rPr>
              <a:t>Assistant Professor</a:t>
            </a:r>
          </a:p>
          <a:p>
            <a:pPr algn="ctr">
              <a:buNone/>
            </a:pPr>
            <a:r>
              <a:rPr lang="en-US" dirty="0" smtClean="0">
                <a:solidFill>
                  <a:srgbClr val="0070C0"/>
                </a:solidFill>
                <a:latin typeface="Times New Roman" pitchFamily="18" charset="0"/>
                <a:cs typeface="Times New Roman" pitchFamily="18" charset="0"/>
              </a:rPr>
              <a:t>Department of Geography</a:t>
            </a:r>
          </a:p>
          <a:p>
            <a:pPr algn="ctr">
              <a:buNone/>
            </a:pPr>
            <a:r>
              <a:rPr lang="en-US" dirty="0" smtClean="0">
                <a:solidFill>
                  <a:srgbClr val="0070C0"/>
                </a:solidFill>
                <a:latin typeface="Times New Roman" pitchFamily="18" charset="0"/>
                <a:cs typeface="Times New Roman" pitchFamily="18" charset="0"/>
              </a:rPr>
              <a:t>JN College,</a:t>
            </a:r>
          </a:p>
          <a:p>
            <a:pPr algn="ctr">
              <a:buNone/>
            </a:pPr>
            <a:r>
              <a:rPr lang="en-US" dirty="0" smtClean="0">
                <a:solidFill>
                  <a:srgbClr val="0070C0"/>
                </a:solidFill>
                <a:latin typeface="Times New Roman" pitchFamily="18" charset="0"/>
                <a:cs typeface="Times New Roman" pitchFamily="18" charset="0"/>
              </a:rPr>
              <a:t> </a:t>
            </a:r>
            <a:r>
              <a:rPr lang="en-US" dirty="0" err="1" smtClean="0">
                <a:solidFill>
                  <a:srgbClr val="0070C0"/>
                </a:solidFill>
                <a:latin typeface="Times New Roman" pitchFamily="18" charset="0"/>
                <a:cs typeface="Times New Roman" pitchFamily="18" charset="0"/>
              </a:rPr>
              <a:t>Boko</a:t>
            </a:r>
            <a:endParaRPr lang="en-US" dirty="0">
              <a:solidFill>
                <a:srgbClr val="0070C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Rectangle 1"/>
          <p:cNvSpPr>
            <a:spLocks noChangeArrowheads="1"/>
          </p:cNvSpPr>
          <p:nvPr/>
        </p:nvSpPr>
        <p:spPr bwMode="auto">
          <a:xfrm>
            <a:off x="0" y="0"/>
            <a:ext cx="9144000" cy="723274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Basics of  Remote Sensing</a:t>
            </a:r>
          </a:p>
          <a:p>
            <a:pPr marL="0" marR="0" lvl="0" indent="0"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eaLnBrk="0" fontAlgn="base" hangingPunct="0">
              <a:spcBef>
                <a:spcPct val="0"/>
              </a:spcBef>
              <a:spcAft>
                <a:spcPct val="0"/>
              </a:spcAft>
              <a:buFont typeface="Arial" pitchFamily="34" charset="0"/>
              <a:buChar char="•"/>
            </a:pPr>
            <a:r>
              <a:rPr lang="en-US" sz="2400" dirty="0" smtClean="0">
                <a:latin typeface="Times New Roman" pitchFamily="18" charset="0"/>
                <a:ea typeface="Times New Roman" pitchFamily="18" charset="0"/>
                <a:cs typeface="Times New Roman" pitchFamily="18" charset="0"/>
              </a:rPr>
              <a:t>Remote Sensing may be defined as the “science and art of acquiring information about an objects made from a distance without physical contact with the object”. In other words, Remote Sensing means, observing an object or phenomena from a distant place</a:t>
            </a:r>
            <a:r>
              <a:rPr lang="en-US" sz="2400" dirty="0" smtClean="0">
                <a:latin typeface="Times New Roman" pitchFamily="18" charset="0"/>
                <a:cs typeface="Times New Roman" pitchFamily="18" charset="0"/>
              </a:rPr>
              <a:t> </a:t>
            </a:r>
            <a:endParaRPr lang="en-US" sz="2400" dirty="0" smtClean="0">
              <a:latin typeface="Times New Roman" pitchFamily="18" charset="0"/>
              <a:cs typeface="Times New Roman" pitchFamily="18" charset="0"/>
            </a:endParaRPr>
          </a:p>
          <a:p>
            <a:pPr eaLnBrk="0" fontAlgn="base" hangingPunct="0">
              <a:spcBef>
                <a:spcPct val="0"/>
              </a:spcBef>
              <a:spcAft>
                <a:spcPct val="0"/>
              </a:spcAft>
            </a:pPr>
            <a:endParaRPr lang="en-US" sz="2000" dirty="0" smtClean="0">
              <a:latin typeface="Arial" pitchFamily="34" charset="0"/>
              <a:cs typeface="Arial" pitchFamily="34" charset="0"/>
            </a:endParaRPr>
          </a:p>
          <a:p>
            <a:pPr lvl="0" eaLnBrk="0" fontAlgn="base" hangingPunct="0">
              <a:spcBef>
                <a:spcPct val="0"/>
              </a:spcBef>
              <a:spcAft>
                <a:spcPct val="0"/>
              </a:spcAft>
              <a:buFont typeface="Arial" pitchFamily="34" charset="0"/>
              <a:buChar char="•"/>
            </a:pPr>
            <a:r>
              <a:rPr lang="en-US" sz="2400" dirty="0" smtClean="0">
                <a:latin typeface="Times New Roman" pitchFamily="18" charset="0"/>
                <a:cs typeface="Times New Roman" pitchFamily="18" charset="0"/>
              </a:rPr>
              <a:t>The information may be acquired from aircraft or artificial </a:t>
            </a:r>
            <a:r>
              <a:rPr lang="en-US" sz="2400" dirty="0" smtClean="0">
                <a:latin typeface="Times New Roman" pitchFamily="18" charset="0"/>
                <a:cs typeface="Times New Roman" pitchFamily="18" charset="0"/>
              </a:rPr>
              <a:t>satellite.</a:t>
            </a:r>
          </a:p>
          <a:p>
            <a:pPr lvl="0" eaLnBrk="0" fontAlgn="base" hangingPunct="0">
              <a:spcBef>
                <a:spcPct val="0"/>
              </a:spcBef>
              <a:spcAft>
                <a:spcPct val="0"/>
              </a:spcAft>
              <a:buFont typeface="Arial" pitchFamily="34" charset="0"/>
              <a:buChar char="•"/>
            </a:pPr>
            <a:endParaRPr lang="en-US" sz="2400" dirty="0" smtClean="0">
              <a:latin typeface="Times New Roman" pitchFamily="18" charset="0"/>
              <a:ea typeface="Times New Roman" pitchFamily="18" charset="0"/>
              <a:cs typeface="Times New Roman" pitchFamily="18" charset="0"/>
            </a:endParaRPr>
          </a:p>
          <a:p>
            <a:pPr lvl="0" eaLnBrk="0" fontAlgn="base" hangingPunct="0">
              <a:spcBef>
                <a:spcPct val="0"/>
              </a:spcBef>
              <a:spcAft>
                <a:spcPct val="0"/>
              </a:spcAft>
              <a:buFont typeface="Arial" pitchFamily="34" charset="0"/>
              <a:buChar char="•"/>
            </a:pPr>
            <a:r>
              <a:rPr lang="en-US" sz="2400" dirty="0" smtClean="0">
                <a:latin typeface="Times New Roman" pitchFamily="18" charset="0"/>
                <a:cs typeface="Times New Roman" pitchFamily="18" charset="0"/>
              </a:rPr>
              <a:t>The principle of remote sensing is same with that of human eye vision, where the reflected sun rays are sensed by the eye sensor and send the information to brain for identification of the </a:t>
            </a:r>
            <a:r>
              <a:rPr lang="en-US" sz="2400" dirty="0" smtClean="0">
                <a:latin typeface="Times New Roman" pitchFamily="18" charset="0"/>
                <a:cs typeface="Times New Roman" pitchFamily="18" charset="0"/>
              </a:rPr>
              <a:t>feature.</a:t>
            </a:r>
          </a:p>
          <a:p>
            <a:pPr lvl="0" eaLnBrk="0" fontAlgn="base" hangingPunct="0">
              <a:spcBef>
                <a:spcPct val="0"/>
              </a:spcBef>
              <a:spcAft>
                <a:spcPct val="0"/>
              </a:spcAft>
              <a:buFont typeface="Arial" pitchFamily="34" charset="0"/>
              <a:buChar char="•"/>
            </a:pPr>
            <a:endParaRPr lang="en-US" sz="2400" dirty="0" smtClean="0">
              <a:latin typeface="Times New Roman" pitchFamily="18" charset="0"/>
              <a:ea typeface="Times New Roman" pitchFamily="18" charset="0"/>
              <a:cs typeface="Times New Roman" pitchFamily="18" charset="0"/>
            </a:endParaRPr>
          </a:p>
          <a:p>
            <a:pPr lvl="0" eaLnBrk="0" fontAlgn="base" hangingPunct="0">
              <a:spcBef>
                <a:spcPct val="0"/>
              </a:spcBef>
              <a:spcAft>
                <a:spcPct val="0"/>
              </a:spcAft>
              <a:buFont typeface="Arial" pitchFamily="34" charset="0"/>
              <a:buChar char="•"/>
            </a:pPr>
            <a:r>
              <a:rPr lang="en-US" sz="2400" dirty="0" smtClean="0">
                <a:latin typeface="Times New Roman" pitchFamily="18" charset="0"/>
                <a:cs typeface="Times New Roman" pitchFamily="18" charset="0"/>
              </a:rPr>
              <a:t>The basic principle of Remote sensing is explained as when the </a:t>
            </a:r>
            <a:r>
              <a:rPr lang="en-US" sz="2400" dirty="0" err="1" smtClean="0">
                <a:latin typeface="Times New Roman" pitchFamily="18" charset="0"/>
                <a:cs typeface="Times New Roman" pitchFamily="18" charset="0"/>
              </a:rPr>
              <a:t>insolation</a:t>
            </a:r>
            <a:r>
              <a:rPr lang="en-US" sz="2400" dirty="0" smtClean="0">
                <a:latin typeface="Times New Roman" pitchFamily="18" charset="0"/>
                <a:cs typeface="Times New Roman" pitchFamily="18" charset="0"/>
              </a:rPr>
              <a:t>  absorbed by the objects on the earth surface and is reflected back in the atmosphere ,then the </a:t>
            </a:r>
            <a:r>
              <a:rPr lang="en-US" sz="2400" dirty="0" err="1" smtClean="0">
                <a:latin typeface="Times New Roman" pitchFamily="18" charset="0"/>
                <a:cs typeface="Times New Roman" pitchFamily="18" charset="0"/>
              </a:rPr>
              <a:t>remotedly</a:t>
            </a:r>
            <a:r>
              <a:rPr lang="en-US" sz="2400" dirty="0" smtClean="0">
                <a:latin typeface="Times New Roman" pitchFamily="18" charset="0"/>
                <a:cs typeface="Times New Roman" pitchFamily="18" charset="0"/>
              </a:rPr>
              <a:t> placed sensors picked up the reflected energy which are in the form of </a:t>
            </a:r>
            <a:r>
              <a:rPr lang="en-US" sz="2400" dirty="0" smtClean="0">
                <a:solidFill>
                  <a:srgbClr val="FF0000"/>
                </a:solidFill>
                <a:latin typeface="Times New Roman" pitchFamily="18" charset="0"/>
                <a:cs typeface="Times New Roman" pitchFamily="18" charset="0"/>
              </a:rPr>
              <a:t>Electro Magnetic Radiation(EMR).</a:t>
            </a:r>
            <a:endParaRPr lang="en-US" sz="2400" dirty="0" smtClean="0">
              <a:solidFill>
                <a:srgbClr val="FF0000"/>
              </a:solidFill>
              <a:latin typeface="Times New Roman" pitchFamily="18" charset="0"/>
              <a:ea typeface="Times New Roman" pitchFamily="18" charset="0"/>
              <a:cs typeface="Times New Roman" pitchFamily="18" charset="0"/>
            </a:endParaRPr>
          </a:p>
          <a:p>
            <a:pPr marL="0" marR="0" lvl="0" indent="0"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defTabSz="914400" rtl="0" eaLnBrk="0" fontAlgn="base" latinLnBrk="0" hangingPunct="0">
              <a:lnSpc>
                <a:spcPct val="100000"/>
              </a:lnSpc>
              <a:spcBef>
                <a:spcPct val="0"/>
              </a:spcBef>
              <a:spcAft>
                <a:spcPct val="0"/>
              </a:spcAft>
              <a:buClrTx/>
              <a:buSzTx/>
              <a:buFontTx/>
              <a:buNone/>
              <a:tabLst/>
            </a:pPr>
            <a:endParaRPr lang="en-US" sz="2000" dirty="0" smtClean="0">
              <a:latin typeface="Times New Roman" pitchFamily="18" charset="0"/>
              <a:ea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p:cNvSpPr>
            <a:spLocks noChangeArrowheads="1"/>
          </p:cNvSpPr>
          <p:nvPr/>
        </p:nvSpPr>
        <p:spPr bwMode="auto">
          <a:xfrm>
            <a:off x="0" y="0"/>
            <a:ext cx="9144000"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 typeface="Arial" pitchFamily="34" charset="0"/>
              <a:buChar char="•"/>
              <a:tabLst/>
            </a:pPr>
            <a:endPar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 typeface="Arial" pitchFamily="34" charset="0"/>
              <a:buChar char="•"/>
              <a:tabLst/>
            </a:pPr>
            <a:r>
              <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These reflected energy are recorded by a device in the digital </a:t>
            </a:r>
            <a:r>
              <a:rPr kumimoji="0" lang="en-US" sz="2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form.Finally</a:t>
            </a:r>
            <a:r>
              <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the digital form transformed into </a:t>
            </a:r>
            <a:r>
              <a:rPr kumimoji="0" lang="en-US" sz="2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pictoral</a:t>
            </a:r>
            <a:r>
              <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form by the users. This is the basic mechanism of  Remote Sensing.</a:t>
            </a:r>
          </a:p>
          <a:p>
            <a:pPr marL="0" marR="0" lvl="0" indent="0" algn="just" defTabSz="914400" rtl="0" eaLnBrk="1" fontAlgn="base" latinLnBrk="0" hangingPunct="1">
              <a:lnSpc>
                <a:spcPct val="100000"/>
              </a:lnSpc>
              <a:spcBef>
                <a:spcPct val="0"/>
              </a:spcBef>
              <a:spcAft>
                <a:spcPct val="0"/>
              </a:spcAft>
              <a:buClrTx/>
              <a:buSzTx/>
              <a:buFont typeface="Arial" pitchFamily="34" charset="0"/>
              <a:buChar char="•"/>
              <a:tabLst/>
            </a:pPr>
            <a:endParaRPr lang="en-US" sz="2400" dirty="0" smtClean="0">
              <a:latin typeface="Times New Roman" pitchFamily="18" charset="0"/>
              <a:cs typeface="Times New Roman" pitchFamily="18" charset="0"/>
            </a:endParaRPr>
          </a:p>
          <a:p>
            <a:pPr lvl="0" algn="just" fontAlgn="base">
              <a:spcBef>
                <a:spcPct val="0"/>
              </a:spcBef>
              <a:spcAft>
                <a:spcPct val="0"/>
              </a:spcAft>
              <a:buFont typeface="Arial" pitchFamily="34" charset="0"/>
              <a:buChar char="•"/>
            </a:pPr>
            <a:r>
              <a:rPr lang="en-US" sz="2400" dirty="0" smtClean="0">
                <a:latin typeface="Times New Roman" pitchFamily="18" charset="0"/>
                <a:cs typeface="Times New Roman" pitchFamily="18" charset="0"/>
              </a:rPr>
              <a:t>In case of artificial remote sensing, a sensor is fitted in the satellite which records the amount of reflection reflected by various earth’s features in different wave length region (known as bands) so as to identify and distinguish the objects from each other</a:t>
            </a:r>
            <a:endParaRPr kumimoji="0" lang="en-US" sz="24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Users\User\Downloads\WhatsApp Image 2021-05-08 at 8.52.42 PM.jpeg"/>
          <p:cNvPicPr/>
          <p:nvPr/>
        </p:nvPicPr>
        <p:blipFill>
          <a:blip r:embed="rId2"/>
          <a:srcRect/>
          <a:stretch>
            <a:fillRect/>
          </a:stretch>
        </p:blipFill>
        <p:spPr bwMode="auto">
          <a:xfrm>
            <a:off x="1219200" y="1219200"/>
            <a:ext cx="6629399" cy="4876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457200"/>
            <a:ext cx="8534400" cy="4462760"/>
          </a:xfrm>
          <a:prstGeom prst="rect">
            <a:avLst/>
          </a:prstGeom>
        </p:spPr>
        <p:txBody>
          <a:bodyPr wrap="square">
            <a:spAutoFit/>
          </a:bodyPr>
          <a:lstStyle/>
          <a:p>
            <a:pPr algn="just">
              <a:buFont typeface="Arial" pitchFamily="34" charset="0"/>
              <a:buChar char="•"/>
            </a:pPr>
            <a:r>
              <a:rPr lang="en-US" sz="2400" dirty="0" smtClean="0">
                <a:latin typeface="Times New Roman" pitchFamily="18" charset="0"/>
                <a:cs typeface="Times New Roman" pitchFamily="18" charset="0"/>
              </a:rPr>
              <a:t>The solar spectrum consists of various electromagnetic radiation viz. </a:t>
            </a:r>
            <a:r>
              <a:rPr lang="en-US" sz="2400" dirty="0" smtClean="0">
                <a:solidFill>
                  <a:srgbClr val="00B050"/>
                </a:solidFill>
                <a:latin typeface="Times New Roman" pitchFamily="18" charset="0"/>
                <a:cs typeface="Times New Roman" pitchFamily="18" charset="0"/>
              </a:rPr>
              <a:t>Gamma </a:t>
            </a:r>
            <a:r>
              <a:rPr lang="en-US" sz="2400" dirty="0" err="1" smtClean="0">
                <a:solidFill>
                  <a:srgbClr val="00B050"/>
                </a:solidFill>
                <a:latin typeface="Times New Roman" pitchFamily="18" charset="0"/>
                <a:cs typeface="Times New Roman" pitchFamily="18" charset="0"/>
              </a:rPr>
              <a:t>rays,X</a:t>
            </a:r>
            <a:r>
              <a:rPr lang="en-US" sz="2400" dirty="0" smtClean="0">
                <a:solidFill>
                  <a:srgbClr val="00B050"/>
                </a:solidFill>
                <a:latin typeface="Times New Roman" pitchFamily="18" charset="0"/>
                <a:cs typeface="Times New Roman" pitchFamily="18" charset="0"/>
              </a:rPr>
              <a:t> rays, UV rays, visible rays, infra red rays, thermal rays, microwave, radio </a:t>
            </a:r>
            <a:r>
              <a:rPr lang="en-US" sz="2400" dirty="0" smtClean="0">
                <a:latin typeface="Times New Roman" pitchFamily="18" charset="0"/>
                <a:cs typeface="Times New Roman" pitchFamily="18" charset="0"/>
              </a:rPr>
              <a:t>etc</a:t>
            </a:r>
          </a:p>
          <a:p>
            <a:pPr algn="just">
              <a:buFont typeface="Arial" pitchFamily="34" charset="0"/>
              <a:buChar char="•"/>
            </a:pPr>
            <a:endParaRPr lang="en-US" sz="2400" dirty="0" smtClean="0">
              <a:latin typeface="Times New Roman" pitchFamily="18" charset="0"/>
              <a:cs typeface="Times New Roman" pitchFamily="18" charset="0"/>
            </a:endParaRPr>
          </a:p>
          <a:p>
            <a:pPr algn="just">
              <a:buFont typeface="Arial" pitchFamily="34" charset="0"/>
              <a:buChar char="•"/>
            </a:pPr>
            <a:r>
              <a:rPr lang="en-US" sz="2400" dirty="0" smtClean="0">
                <a:latin typeface="Times New Roman" pitchFamily="18" charset="0"/>
                <a:cs typeface="Times New Roman" pitchFamily="18" charset="0"/>
              </a:rPr>
              <a:t>But all these rays can not reach earth’s surface and maximum are attenuated by the </a:t>
            </a:r>
            <a:r>
              <a:rPr lang="en-US" sz="2400" dirty="0" smtClean="0">
                <a:latin typeface="Times New Roman" pitchFamily="18" charset="0"/>
                <a:cs typeface="Times New Roman" pitchFamily="18" charset="0"/>
              </a:rPr>
              <a:t>atmosphere.</a:t>
            </a:r>
          </a:p>
          <a:p>
            <a:pPr algn="just">
              <a:buFont typeface="Arial" pitchFamily="34" charset="0"/>
              <a:buChar char="•"/>
            </a:pPr>
            <a:endParaRPr lang="en-US" sz="2400" dirty="0" smtClean="0">
              <a:latin typeface="Times New Roman" pitchFamily="18" charset="0"/>
              <a:cs typeface="Times New Roman" pitchFamily="18" charset="0"/>
            </a:endParaRPr>
          </a:p>
          <a:p>
            <a:pPr algn="just">
              <a:buFont typeface="Arial" pitchFamily="34" charset="0"/>
              <a:buChar char="•"/>
            </a:pPr>
            <a:r>
              <a:rPr lang="en-US" sz="2400" dirty="0" smtClean="0">
                <a:latin typeface="Times New Roman" pitchFamily="18" charset="0"/>
                <a:cs typeface="Times New Roman" pitchFamily="18" charset="0"/>
              </a:rPr>
              <a:t>Only few of them can pass through the atmosphere to reach the earth surface which are called </a:t>
            </a:r>
            <a:r>
              <a:rPr lang="en-US" sz="2400" dirty="0" smtClean="0">
                <a:solidFill>
                  <a:srgbClr val="00B0F0"/>
                </a:solidFill>
                <a:latin typeface="Times New Roman" pitchFamily="18" charset="0"/>
                <a:cs typeface="Times New Roman" pitchFamily="18" charset="0"/>
              </a:rPr>
              <a:t>Atmospheric windows</a:t>
            </a:r>
            <a:r>
              <a:rPr lang="en-US" sz="2400" dirty="0" smtClean="0">
                <a:latin typeface="Times New Roman" pitchFamily="18" charset="0"/>
                <a:cs typeface="Times New Roman" pitchFamily="18" charset="0"/>
              </a:rPr>
              <a:t>. These are </a:t>
            </a:r>
            <a:r>
              <a:rPr lang="en-US" sz="2400" dirty="0" smtClean="0">
                <a:solidFill>
                  <a:schemeClr val="accent6">
                    <a:lumMod val="75000"/>
                  </a:schemeClr>
                </a:solidFill>
                <a:latin typeface="Times New Roman" pitchFamily="18" charset="0"/>
                <a:cs typeface="Times New Roman" pitchFamily="18" charset="0"/>
              </a:rPr>
              <a:t>visible rays, infra red, thermal and micro wave</a:t>
            </a:r>
            <a:r>
              <a:rPr lang="en-US" sz="2400" dirty="0" smtClean="0">
                <a:latin typeface="Times New Roman" pitchFamily="18" charset="0"/>
                <a:cs typeface="Times New Roman" pitchFamily="18" charset="0"/>
              </a:rPr>
              <a:t>. Satellite sensors are capable of sensing the reflections of these EMR. </a:t>
            </a:r>
          </a:p>
          <a:p>
            <a:pPr algn="just">
              <a:buFont typeface="Arial" pitchFamily="34" charset="0"/>
              <a:buChar char="•"/>
            </a:pPr>
            <a:endParaRPr lang="en-US" sz="2000"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noChangeArrowheads="1"/>
          </p:cNvSpPr>
          <p:nvPr/>
        </p:nvSpPr>
        <p:spPr bwMode="auto">
          <a:xfrm>
            <a:off x="0" y="0"/>
            <a:ext cx="9144000"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Char char="•"/>
              <a:tabLst/>
            </a:pPr>
            <a:r>
              <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smtClean="0">
                <a:ln>
                  <a:noFill/>
                </a:ln>
                <a:solidFill>
                  <a:srgbClr val="00B0F0"/>
                </a:solidFill>
                <a:effectLst/>
                <a:latin typeface="Times New Roman" pitchFamily="18" charset="0"/>
                <a:ea typeface="Times New Roman" pitchFamily="18" charset="0"/>
                <a:cs typeface="Times New Roman" pitchFamily="18" charset="0"/>
              </a:rPr>
              <a:t>Electromagnetic spectrum </a:t>
            </a:r>
            <a:r>
              <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is the ordering of </a:t>
            </a:r>
            <a:r>
              <a:rPr kumimoji="0" lang="en-US" sz="24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EMR</a:t>
            </a:r>
            <a:r>
              <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s according wavelength, or in other words , frequency or energy. The most </a:t>
            </a:r>
            <a:r>
              <a:rPr kumimoji="0" lang="en-US" sz="2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prevelant</a:t>
            </a:r>
            <a:r>
              <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unit used to measure wavelength along the spectrum is the micrometer (µm). A micrometer equals to 1*10</a:t>
            </a:r>
            <a:r>
              <a:rPr kumimoji="0" lang="en-US" sz="24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-6</a:t>
            </a:r>
            <a:r>
              <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endParaRPr kumimoji="0" lang="en-US" sz="2400"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3" name="Picture 2" descr="C:\Users\User\Downloads\WhatsApp Image 2021-05-08 at 8.56.56 PM.jpeg"/>
          <p:cNvPicPr/>
          <p:nvPr/>
        </p:nvPicPr>
        <p:blipFill>
          <a:blip r:embed="rId2"/>
          <a:srcRect l="6094" r="2383"/>
          <a:stretch>
            <a:fillRect/>
          </a:stretch>
        </p:blipFill>
        <p:spPr bwMode="auto">
          <a:xfrm>
            <a:off x="152400" y="1905000"/>
            <a:ext cx="8763000" cy="4419600"/>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Users\User\Downloads\WhatsApp Image 2021-05-08 at 9.18.21 PM.jpeg"/>
          <p:cNvPicPr/>
          <p:nvPr/>
        </p:nvPicPr>
        <p:blipFill>
          <a:blip r:embed="rId2"/>
          <a:srcRect/>
          <a:stretch>
            <a:fillRect/>
          </a:stretch>
        </p:blipFill>
        <p:spPr bwMode="auto">
          <a:xfrm>
            <a:off x="762000" y="1219200"/>
            <a:ext cx="8077200" cy="4724400"/>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
          <p:cNvSpPr>
            <a:spLocks noChangeArrowheads="1"/>
          </p:cNvSpPr>
          <p:nvPr/>
        </p:nvSpPr>
        <p:spPr bwMode="auto">
          <a:xfrm>
            <a:off x="0" y="0"/>
            <a:ext cx="9144000" cy="48320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1095375" algn="l"/>
              </a:tabLst>
            </a:pPr>
            <a:endParaRPr kumimoji="0" lang="en-US" sz="28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tab pos="1095375" algn="l"/>
              </a:tabLst>
            </a:pPr>
            <a:r>
              <a:rPr kumimoji="0" lang="en-US" sz="28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Components of Remote Sensing</a:t>
            </a:r>
          </a:p>
          <a:p>
            <a:pPr marL="0" marR="0" lvl="0" indent="0" algn="l" defTabSz="914400" rtl="0" eaLnBrk="1" fontAlgn="base" latinLnBrk="0" hangingPunct="1">
              <a:lnSpc>
                <a:spcPct val="100000"/>
              </a:lnSpc>
              <a:spcBef>
                <a:spcPct val="0"/>
              </a:spcBef>
              <a:spcAft>
                <a:spcPct val="0"/>
              </a:spcAft>
              <a:buClrTx/>
              <a:buSzTx/>
              <a:buFontTx/>
              <a:buNone/>
              <a:tabLst>
                <a:tab pos="1095375" algn="l"/>
              </a:tabLst>
            </a:pP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1095375" algn="l"/>
              </a:tabLst>
            </a:pPr>
            <a:r>
              <a:rPr kumimoji="0" lang="en-US"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Source of Electromagnetic energy (Sun).</a:t>
            </a:r>
          </a:p>
          <a:p>
            <a:pPr marL="0" marR="0" lvl="0" indent="0" algn="l" defTabSz="914400" rtl="0" eaLnBrk="0" fontAlgn="base" latinLnBrk="0" hangingPunct="0">
              <a:lnSpc>
                <a:spcPct val="100000"/>
              </a:lnSpc>
              <a:spcBef>
                <a:spcPct val="0"/>
              </a:spcBef>
              <a:spcAft>
                <a:spcPct val="0"/>
              </a:spcAft>
              <a:buClrTx/>
              <a:buSzTx/>
              <a:tabLst>
                <a:tab pos="1095375" algn="l"/>
              </a:tabLst>
            </a:pP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1095375" algn="l"/>
              </a:tabLst>
            </a:pPr>
            <a:r>
              <a:rPr kumimoji="0" lang="en-US"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Medium which interacts with these energy </a:t>
            </a:r>
            <a:r>
              <a:rPr kumimoji="0" lang="en-US" sz="28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i.e</a:t>
            </a:r>
            <a:r>
              <a:rPr kumimoji="0" lang="en-US"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atmosphere</a:t>
            </a:r>
          </a:p>
          <a:p>
            <a:pPr marL="0" marR="0" lvl="0" indent="0" algn="l" defTabSz="914400" rtl="0" eaLnBrk="0" fontAlgn="base" latinLnBrk="0" hangingPunct="0">
              <a:lnSpc>
                <a:spcPct val="100000"/>
              </a:lnSpc>
              <a:spcBef>
                <a:spcPct val="0"/>
              </a:spcBef>
              <a:spcAft>
                <a:spcPct val="0"/>
              </a:spcAft>
              <a:buClrTx/>
              <a:buSzTx/>
              <a:tabLst>
                <a:tab pos="1095375" algn="l"/>
              </a:tabLst>
            </a:pP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1095375" algn="l"/>
              </a:tabLst>
            </a:pPr>
            <a:r>
              <a:rPr kumimoji="0" lang="en-US"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Growth objects</a:t>
            </a:r>
          </a:p>
          <a:p>
            <a:pPr marL="0" marR="0" lvl="0" indent="0" algn="l" defTabSz="914400" rtl="0" eaLnBrk="0" fontAlgn="base" latinLnBrk="0" hangingPunct="0">
              <a:lnSpc>
                <a:spcPct val="100000"/>
              </a:lnSpc>
              <a:spcBef>
                <a:spcPct val="0"/>
              </a:spcBef>
              <a:spcAft>
                <a:spcPct val="0"/>
              </a:spcAft>
              <a:buClrTx/>
              <a:buSzTx/>
              <a:tabLst>
                <a:tab pos="1095375" algn="l"/>
              </a:tabLst>
            </a:pP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1095375" algn="l"/>
              </a:tabLst>
            </a:pPr>
            <a:r>
              <a:rPr kumimoji="0" lang="en-US"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Sensor to detect and record the changes in electromagnetic energy.</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p:cNvSpPr>
            <a:spLocks noChangeArrowheads="1"/>
          </p:cNvSpPr>
          <p:nvPr/>
        </p:nvSpPr>
        <p:spPr bwMode="auto">
          <a:xfrm>
            <a:off x="0" y="0"/>
            <a:ext cx="9144000" cy="54476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1095375" algn="l"/>
              </a:tabLst>
            </a:pPr>
            <a:endParaRPr kumimoji="0" lang="en-US"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tab pos="1095375" algn="l"/>
              </a:tabLst>
            </a:pPr>
            <a:r>
              <a:rPr kumimoji="0" lang="en-US" sz="28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Sensor</a:t>
            </a:r>
          </a:p>
          <a:p>
            <a:pPr marL="0" marR="0" lvl="0" indent="0" algn="l" defTabSz="914400" rtl="0" eaLnBrk="1" fontAlgn="base" latinLnBrk="0" hangingPunct="1">
              <a:lnSpc>
                <a:spcPct val="100000"/>
              </a:lnSpc>
              <a:spcBef>
                <a:spcPct val="0"/>
              </a:spcBef>
              <a:spcAft>
                <a:spcPct val="0"/>
              </a:spcAft>
              <a:buClrTx/>
              <a:buSzTx/>
              <a:buFontTx/>
              <a:buNone/>
              <a:tabLst>
                <a:tab pos="1095375" algn="l"/>
              </a:tabLst>
            </a:pP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1095375" algn="l"/>
              </a:tabLst>
            </a:pPr>
            <a:r>
              <a:rPr kumimoji="0" lang="en-US"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It is a device which can perceive the information through the reflected / emitted light from various objects.</a:t>
            </a:r>
          </a:p>
          <a:p>
            <a:pPr marL="0" marR="0" lvl="0" indent="0" algn="l" defTabSz="914400" rtl="0" eaLnBrk="0" fontAlgn="base" latinLnBrk="0" hangingPunct="0">
              <a:lnSpc>
                <a:spcPct val="100000"/>
              </a:lnSpc>
              <a:spcBef>
                <a:spcPct val="0"/>
              </a:spcBef>
              <a:spcAft>
                <a:spcPct val="0"/>
              </a:spcAft>
              <a:buClrTx/>
              <a:buSzTx/>
              <a:buFontTx/>
              <a:buNone/>
              <a:tabLst>
                <a:tab pos="1095375" algn="l"/>
              </a:tabLst>
            </a:pP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1095375" algn="l"/>
              </a:tabLst>
            </a:pPr>
            <a:r>
              <a:rPr kumimoji="0" lang="en-US" sz="28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Types of Sensors: </a:t>
            </a:r>
            <a:r>
              <a:rPr kumimoji="0" lang="en-US" sz="2800" b="0" i="0" u="none" strike="noStrike" cap="none" normalizeH="0" baseline="0" dirty="0" smtClean="0">
                <a:ln>
                  <a:noFill/>
                </a:ln>
                <a:solidFill>
                  <a:srgbClr val="00B050"/>
                </a:solidFill>
                <a:effectLst/>
                <a:latin typeface="Times New Roman" pitchFamily="18" charset="0"/>
                <a:ea typeface="Times New Roman" pitchFamily="18" charset="0"/>
                <a:cs typeface="Times New Roman" pitchFamily="18" charset="0"/>
              </a:rPr>
              <a:t>(a) Active sensor (b) Passive sensor</a:t>
            </a:r>
          </a:p>
          <a:p>
            <a:pPr marL="0" marR="0" lvl="0" indent="0" algn="l" defTabSz="914400" rtl="0" eaLnBrk="0" fontAlgn="base" latinLnBrk="0" hangingPunct="0">
              <a:lnSpc>
                <a:spcPct val="100000"/>
              </a:lnSpc>
              <a:spcBef>
                <a:spcPct val="0"/>
              </a:spcBef>
              <a:spcAft>
                <a:spcPct val="0"/>
              </a:spcAft>
              <a:buClrTx/>
              <a:buSzTx/>
              <a:buFontTx/>
              <a:buNone/>
              <a:tabLst>
                <a:tab pos="1095375" algn="l"/>
              </a:tabLst>
            </a:pPr>
            <a:endParaRPr kumimoji="0" lang="en-US" sz="2800" b="0" i="0" u="none" strike="noStrike" cap="none" normalizeH="0" baseline="0" dirty="0" smtClean="0">
              <a:ln>
                <a:noFill/>
              </a:ln>
              <a:solidFill>
                <a:srgbClr val="00B05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1095375" algn="l"/>
              </a:tabLst>
            </a:pPr>
            <a:r>
              <a:rPr kumimoji="0" lang="en-US" sz="2800" b="1" i="0" u="none" strike="noStrike" cap="none" normalizeH="0" baseline="0" dirty="0" smtClean="0">
                <a:ln>
                  <a:noFill/>
                </a:ln>
                <a:solidFill>
                  <a:srgbClr val="00B050"/>
                </a:solidFill>
                <a:effectLst/>
                <a:latin typeface="Times New Roman" pitchFamily="18" charset="0"/>
                <a:ea typeface="Times New Roman" pitchFamily="18" charset="0"/>
                <a:cs typeface="Times New Roman" pitchFamily="18" charset="0"/>
              </a:rPr>
              <a:t>Active sensor </a:t>
            </a:r>
            <a:r>
              <a:rPr kumimoji="0" lang="en-US"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is the one which sends a beam of energy on to the object and detects the reflected </a:t>
            </a:r>
            <a:r>
              <a:rPr kumimoji="0" lang="en-US" sz="28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energy.Ex</a:t>
            </a:r>
            <a:r>
              <a:rPr kumimoji="0" lang="en-US"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RADAR.</a:t>
            </a:r>
          </a:p>
          <a:p>
            <a:pPr marL="0" marR="0" lvl="0" indent="0" algn="l" defTabSz="914400" rtl="0" eaLnBrk="0" fontAlgn="base" latinLnBrk="0" hangingPunct="0">
              <a:lnSpc>
                <a:spcPct val="100000"/>
              </a:lnSpc>
              <a:spcBef>
                <a:spcPct val="0"/>
              </a:spcBef>
              <a:spcAft>
                <a:spcPct val="0"/>
              </a:spcAft>
              <a:buClrTx/>
              <a:buSzTx/>
              <a:buFontTx/>
              <a:buNone/>
              <a:tabLst>
                <a:tab pos="1095375" algn="l"/>
              </a:tabLst>
            </a:pPr>
            <a:endParaRPr kumimoji="0" lang="en-US" sz="2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1095375" algn="l"/>
              </a:tabLst>
            </a:pPr>
            <a:r>
              <a:rPr kumimoji="0" lang="en-US" sz="2800" b="1" i="0" u="none" strike="noStrike" cap="none" normalizeH="0" baseline="0" dirty="0" smtClean="0">
                <a:ln>
                  <a:noFill/>
                </a:ln>
                <a:solidFill>
                  <a:srgbClr val="00B050"/>
                </a:solidFill>
                <a:effectLst/>
                <a:latin typeface="Arial" pitchFamily="34" charset="0"/>
                <a:ea typeface="Times New Roman" pitchFamily="18" charset="0"/>
                <a:cs typeface="Arial" pitchFamily="34" charset="0"/>
              </a:rPr>
              <a:t>Passive sensor</a:t>
            </a:r>
            <a:r>
              <a:rPr kumimoji="0" lang="en-US" sz="2800" b="0" i="0" u="none" strike="noStrike" cap="none" normalizeH="0" baseline="0" dirty="0" smtClean="0">
                <a:ln>
                  <a:noFill/>
                </a:ln>
                <a:solidFill>
                  <a:srgbClr val="00B050"/>
                </a:solidFill>
                <a:effectLst/>
                <a:latin typeface="Arial" pitchFamily="34" charset="0"/>
                <a:ea typeface="Times New Roman" pitchFamily="18" charset="0"/>
                <a:cs typeface="Arial" pitchFamily="34" charset="0"/>
              </a:rPr>
              <a:t> </a:t>
            </a:r>
            <a:r>
              <a:rPr kumimoji="0" lang="en-US" sz="28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is the </a:t>
            </a:r>
            <a:r>
              <a:rPr kumimoji="0" lang="en-US" sz="28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the</a:t>
            </a:r>
            <a:r>
              <a:rPr kumimoji="0" lang="en-US" sz="28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one which uses the sun as the source of energy and detects the reflected energy</a:t>
            </a:r>
            <a:r>
              <a:rPr kumimoji="0" lang="en-US" sz="2800" b="0" i="0" u="none" strike="noStrike" cap="none" normalizeH="0" baseline="0" dirty="0" smtClean="0">
                <a:ln>
                  <a:noFill/>
                </a:ln>
                <a:solidFill>
                  <a:schemeClr val="tx1"/>
                </a:solidFill>
                <a:effectLst/>
                <a:latin typeface="Arial" pitchFamily="34" charset="0"/>
                <a:cs typeface="Arial" pitchFamily="34" charset="0"/>
              </a:rPr>
              <a:t>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ChangeArrowheads="1"/>
          </p:cNvSpPr>
          <p:nvPr/>
        </p:nvSpPr>
        <p:spPr bwMode="auto">
          <a:xfrm>
            <a:off x="0" y="0"/>
            <a:ext cx="9144000" cy="63709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1095375" algn="l"/>
              </a:tabLst>
            </a:pPr>
            <a:r>
              <a:rPr kumimoji="0" lang="en-US" sz="2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Platforms of Remote Sensing</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1095375" algn="l"/>
              </a:tabLst>
            </a:pPr>
            <a:r>
              <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Remote Sensing images are obtained at distances from various </a:t>
            </a:r>
            <a:r>
              <a:rPr kumimoji="0" lang="en-US" sz="2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plateforms.On</a:t>
            </a:r>
            <a:r>
              <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the basis of these platforms, the techniques and types of remote sensing also very. Remote sensing images are obtained at distances that fall within the following broad ranges:</a:t>
            </a:r>
          </a:p>
          <a:p>
            <a:pPr marL="0" marR="0" lvl="0" indent="0" algn="l" defTabSz="914400" rtl="0" eaLnBrk="0" fontAlgn="base" latinLnBrk="0" hangingPunct="0">
              <a:lnSpc>
                <a:spcPct val="100000"/>
              </a:lnSpc>
              <a:spcBef>
                <a:spcPct val="0"/>
              </a:spcBef>
              <a:spcAft>
                <a:spcPct val="0"/>
              </a:spcAft>
              <a:buClrTx/>
              <a:buSzTx/>
              <a:buFontTx/>
              <a:buNone/>
              <a:tabLst>
                <a:tab pos="1095375" algn="l"/>
              </a:tabLst>
            </a:pP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1095375" algn="l"/>
              </a:tabLst>
            </a:pPr>
            <a:r>
              <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Sensor carried by balloons which are designed and used for specific projects.</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1095375" algn="l"/>
              </a:tabLst>
            </a:pPr>
            <a:r>
              <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Sensors carried by aircraft, these sensors generally obtain images at height of 500 </a:t>
            </a:r>
            <a:r>
              <a:rPr kumimoji="0" lang="en-US" sz="2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mt</a:t>
            </a:r>
            <a:r>
              <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to 20 km. Aircrafts are useful for good regional cover ages with high resolution.</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1095375" algn="l"/>
              </a:tabLst>
            </a:pPr>
            <a:r>
              <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Sensors carried by spacecraft, which generally operate an altitudes of around 250- 300 km. Many remote sensing satellites operate approximately thousand </a:t>
            </a:r>
            <a:r>
              <a:rPr kumimoji="0" lang="en-US" sz="2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k.m</a:t>
            </a:r>
            <a:r>
              <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above the earth.</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1095375" algn="l"/>
              </a:tabLst>
            </a:pPr>
            <a:r>
              <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Very high altitude satellites operate 36000 km. above the earth. These are geostationary satellites which remain over the same part of the earth at all times.</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ChangeArrowheads="1"/>
          </p:cNvSpPr>
          <p:nvPr/>
        </p:nvSpPr>
        <p:spPr bwMode="auto">
          <a:xfrm>
            <a:off x="0" y="0"/>
            <a:ext cx="9144000" cy="48320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1095375" algn="l"/>
              </a:tabLst>
            </a:pPr>
            <a:r>
              <a:rPr kumimoji="0" lang="en-US" sz="28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Types of Remote Sensing</a:t>
            </a:r>
            <a:endParaRPr kumimoji="0" lang="en-US" sz="2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1095375" algn="l"/>
              </a:tabLst>
            </a:pPr>
            <a:r>
              <a:rPr kumimoji="0" lang="en-US"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There are three types of Remote Sensing:</a:t>
            </a:r>
          </a:p>
          <a:p>
            <a:pPr marL="0" marR="0" lvl="0" indent="0" algn="l" defTabSz="914400" rtl="0" eaLnBrk="0" fontAlgn="base" latinLnBrk="0" hangingPunct="0">
              <a:lnSpc>
                <a:spcPct val="100000"/>
              </a:lnSpc>
              <a:spcBef>
                <a:spcPct val="0"/>
              </a:spcBef>
              <a:spcAft>
                <a:spcPct val="0"/>
              </a:spcAft>
              <a:buClrTx/>
              <a:buSzTx/>
              <a:buFontTx/>
              <a:buNone/>
              <a:tabLst>
                <a:tab pos="1095375" algn="l"/>
              </a:tabLst>
            </a:pPr>
            <a:endParaRPr kumimoji="0" lang="en-US" sz="2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1095375" algn="l"/>
              </a:tabLst>
            </a:pPr>
            <a:r>
              <a:rPr kumimoji="0" lang="en-US" sz="28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Ground remote sensing</a:t>
            </a:r>
            <a:r>
              <a:rPr kumimoji="0" lang="en-US"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Where sensor is placed in a handheld Radiometer to measure the amount of reflections.</a:t>
            </a:r>
          </a:p>
          <a:p>
            <a:pPr marL="0" marR="0" lvl="0" indent="0" algn="l" defTabSz="914400" rtl="0" eaLnBrk="0" fontAlgn="base" latinLnBrk="0" hangingPunct="0">
              <a:lnSpc>
                <a:spcPct val="100000"/>
              </a:lnSpc>
              <a:spcBef>
                <a:spcPct val="0"/>
              </a:spcBef>
              <a:spcAft>
                <a:spcPct val="0"/>
              </a:spcAft>
              <a:buClrTx/>
              <a:buSzTx/>
              <a:tabLst>
                <a:tab pos="1095375" algn="l"/>
              </a:tabLst>
            </a:pPr>
            <a:endParaRPr kumimoji="0" lang="en-US" sz="2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1095375" algn="l"/>
              </a:tabLst>
            </a:pPr>
            <a:r>
              <a:rPr kumimoji="0" lang="en-US" sz="28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Aerial remote sensing</a:t>
            </a:r>
            <a:r>
              <a:rPr kumimoji="0" lang="en-US"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Where sensor/ camera is placed on aircraft</a:t>
            </a:r>
          </a:p>
          <a:p>
            <a:pPr marL="0" marR="0" lvl="0" indent="0" algn="l" defTabSz="914400" rtl="0" eaLnBrk="0" fontAlgn="base" latinLnBrk="0" hangingPunct="0">
              <a:lnSpc>
                <a:spcPct val="100000"/>
              </a:lnSpc>
              <a:spcBef>
                <a:spcPct val="0"/>
              </a:spcBef>
              <a:spcAft>
                <a:spcPct val="0"/>
              </a:spcAft>
              <a:buClrTx/>
              <a:buSzTx/>
              <a:tabLst>
                <a:tab pos="1095375" algn="l"/>
              </a:tabLst>
            </a:pPr>
            <a:endParaRPr kumimoji="0" lang="en-US" sz="2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1095375" algn="l"/>
              </a:tabLst>
            </a:pPr>
            <a:r>
              <a:rPr kumimoji="0" lang="en-US" sz="28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Satellite remote sensing</a:t>
            </a:r>
            <a:r>
              <a:rPr kumimoji="0" lang="en-US"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Where sensor is placed on artificial satellite</a:t>
            </a:r>
            <a:r>
              <a:rPr kumimoji="0" lang="en-US"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176</TotalTime>
  <Words>693</Words>
  <Application>Microsoft Office PowerPoint</Application>
  <PresentationFormat>On-screen Show (4:3)</PresentationFormat>
  <Paragraphs>61</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Remote Sensing</vt:lpstr>
      <vt:lpstr>Slide 2</vt:lpstr>
      <vt:lpstr>Slide 3</vt:lpstr>
      <vt:lpstr>Slide 4</vt:lpstr>
      <vt:lpstr>Slide 5</vt:lpstr>
      <vt:lpstr>Slide 6</vt:lpstr>
      <vt:lpstr>Slide 7</vt:lpstr>
      <vt:lpstr>Slide 8</vt:lpstr>
      <vt:lpstr>Slide 9</vt:lpstr>
      <vt:lpstr>Slide 10</vt:lpstr>
      <vt:lpstr>Slide 11</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Remote Sensing</dc:title>
  <dc:creator>User</dc:creator>
  <cp:lastModifiedBy>User</cp:lastModifiedBy>
  <cp:revision>10</cp:revision>
  <dcterms:created xsi:type="dcterms:W3CDTF">2006-08-16T00:00:00Z</dcterms:created>
  <dcterms:modified xsi:type="dcterms:W3CDTF">2021-05-09T13:20:07Z</dcterms:modified>
</cp:coreProperties>
</file>