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1" r:id="rId15"/>
    <p:sldId id="269" r:id="rId16"/>
    <p:sldId id="270" r:id="rId17"/>
    <p:sldId id="274" r:id="rId18"/>
    <p:sldId id="275" r:id="rId19"/>
    <p:sldId id="273" r:id="rId20"/>
    <p:sldId id="27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703033EF-C821-4122-9E4A-CCC3EB349E8F}" type="datetimeFigureOut">
              <a:rPr lang="en-IN" smtClean="0"/>
              <a:t>26-07-2021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D59EC02-6814-4F61-9304-89938EACFA10}" type="slidenum">
              <a:rPr lang="en-IN" smtClean="0"/>
              <a:t>‹#›</a:t>
            </a:fld>
            <a:endParaRPr lang="en-IN"/>
          </a:p>
        </p:txBody>
      </p:sp>
    </p:spTree>
    <p:extLst>
      <p:ext uri="{BB962C8B-B14F-4D97-AF65-F5344CB8AC3E}">
        <p14:creationId xmlns:p14="http://schemas.microsoft.com/office/powerpoint/2010/main" val="582703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03033EF-C821-4122-9E4A-CCC3EB349E8F}" type="datetimeFigureOut">
              <a:rPr lang="en-IN" smtClean="0"/>
              <a:t>26-07-2021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D59EC02-6814-4F61-9304-89938EACFA10}" type="slidenum">
              <a:rPr lang="en-IN" smtClean="0"/>
              <a:t>‹#›</a:t>
            </a:fld>
            <a:endParaRPr lang="en-IN"/>
          </a:p>
        </p:txBody>
      </p:sp>
    </p:spTree>
    <p:extLst>
      <p:ext uri="{BB962C8B-B14F-4D97-AF65-F5344CB8AC3E}">
        <p14:creationId xmlns:p14="http://schemas.microsoft.com/office/powerpoint/2010/main" val="377940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03033EF-C821-4122-9E4A-CCC3EB349E8F}" type="datetimeFigureOut">
              <a:rPr lang="en-IN" smtClean="0"/>
              <a:t>26-07-2021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D59EC02-6814-4F61-9304-89938EACFA10}" type="slidenum">
              <a:rPr lang="en-IN" smtClean="0"/>
              <a:t>‹#›</a:t>
            </a:fld>
            <a:endParaRPr lang="en-IN"/>
          </a:p>
        </p:txBody>
      </p:sp>
    </p:spTree>
    <p:extLst>
      <p:ext uri="{BB962C8B-B14F-4D97-AF65-F5344CB8AC3E}">
        <p14:creationId xmlns:p14="http://schemas.microsoft.com/office/powerpoint/2010/main" val="1478605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703033EF-C821-4122-9E4A-CCC3EB349E8F}" type="datetimeFigureOut">
              <a:rPr lang="en-IN" smtClean="0"/>
              <a:t>26-07-2021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D59EC02-6814-4F61-9304-89938EACFA10}" type="slidenum">
              <a:rPr lang="en-IN" smtClean="0"/>
              <a:t>‹#›</a:t>
            </a:fld>
            <a:endParaRPr lang="en-IN"/>
          </a:p>
        </p:txBody>
      </p:sp>
    </p:spTree>
    <p:extLst>
      <p:ext uri="{BB962C8B-B14F-4D97-AF65-F5344CB8AC3E}">
        <p14:creationId xmlns:p14="http://schemas.microsoft.com/office/powerpoint/2010/main" val="2438522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703033EF-C821-4122-9E4A-CCC3EB349E8F}" type="datetimeFigureOut">
              <a:rPr lang="en-IN" smtClean="0"/>
              <a:t>26-07-2021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D59EC02-6814-4F61-9304-89938EACFA10}" type="slidenum">
              <a:rPr lang="en-IN" smtClean="0"/>
              <a:t>‹#›</a:t>
            </a:fld>
            <a:endParaRPr lang="en-IN"/>
          </a:p>
        </p:txBody>
      </p:sp>
    </p:spTree>
    <p:extLst>
      <p:ext uri="{BB962C8B-B14F-4D97-AF65-F5344CB8AC3E}">
        <p14:creationId xmlns:p14="http://schemas.microsoft.com/office/powerpoint/2010/main" val="2254593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703033EF-C821-4122-9E4A-CCC3EB349E8F}" type="datetimeFigureOut">
              <a:rPr lang="en-IN" smtClean="0"/>
              <a:t>26-07-2021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D59EC02-6814-4F61-9304-89938EACFA10}" type="slidenum">
              <a:rPr lang="en-IN" smtClean="0"/>
              <a:t>‹#›</a:t>
            </a:fld>
            <a:endParaRPr lang="en-IN"/>
          </a:p>
        </p:txBody>
      </p:sp>
    </p:spTree>
    <p:extLst>
      <p:ext uri="{BB962C8B-B14F-4D97-AF65-F5344CB8AC3E}">
        <p14:creationId xmlns:p14="http://schemas.microsoft.com/office/powerpoint/2010/main" val="3115684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3033EF-C821-4122-9E4A-CCC3EB349E8F}" type="datetimeFigureOut">
              <a:rPr lang="en-IN" smtClean="0"/>
              <a:t>26-07-2021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D59EC02-6814-4F61-9304-89938EACFA10}" type="slidenum">
              <a:rPr lang="en-IN" smtClean="0"/>
              <a:t>‹#›</a:t>
            </a:fld>
            <a:endParaRPr lang="en-IN"/>
          </a:p>
        </p:txBody>
      </p:sp>
    </p:spTree>
    <p:extLst>
      <p:ext uri="{BB962C8B-B14F-4D97-AF65-F5344CB8AC3E}">
        <p14:creationId xmlns:p14="http://schemas.microsoft.com/office/powerpoint/2010/main" val="27845997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03033EF-C821-4122-9E4A-CCC3EB349E8F}" type="datetimeFigureOut">
              <a:rPr lang="en-IN" smtClean="0"/>
              <a:t>26-07-2021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D59EC02-6814-4F61-9304-89938EACFA10}" type="slidenum">
              <a:rPr lang="en-IN" smtClean="0"/>
              <a:t>‹#›</a:t>
            </a:fld>
            <a:endParaRPr lang="en-IN"/>
          </a:p>
        </p:txBody>
      </p:sp>
    </p:spTree>
    <p:extLst>
      <p:ext uri="{BB962C8B-B14F-4D97-AF65-F5344CB8AC3E}">
        <p14:creationId xmlns:p14="http://schemas.microsoft.com/office/powerpoint/2010/main" val="35587802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03033EF-C821-4122-9E4A-CCC3EB349E8F}" type="datetimeFigureOut">
              <a:rPr lang="en-IN" smtClean="0"/>
              <a:t>26-07-2021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D59EC02-6814-4F61-9304-89938EACFA10}" type="slidenum">
              <a:rPr lang="en-IN" smtClean="0"/>
              <a:t>‹#›</a:t>
            </a:fld>
            <a:endParaRPr lang="en-IN"/>
          </a:p>
        </p:txBody>
      </p:sp>
    </p:spTree>
    <p:extLst>
      <p:ext uri="{BB962C8B-B14F-4D97-AF65-F5344CB8AC3E}">
        <p14:creationId xmlns:p14="http://schemas.microsoft.com/office/powerpoint/2010/main" val="2136855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03033EF-C821-4122-9E4A-CCC3EB349E8F}" type="datetimeFigureOut">
              <a:rPr lang="en-IN" smtClean="0"/>
              <a:t>26-07-2021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D59EC02-6814-4F61-9304-89938EACFA10}" type="slidenum">
              <a:rPr lang="en-IN" smtClean="0"/>
              <a:t>‹#›</a:t>
            </a:fld>
            <a:endParaRPr lang="en-IN"/>
          </a:p>
        </p:txBody>
      </p:sp>
    </p:spTree>
    <p:extLst>
      <p:ext uri="{BB962C8B-B14F-4D97-AF65-F5344CB8AC3E}">
        <p14:creationId xmlns:p14="http://schemas.microsoft.com/office/powerpoint/2010/main" val="1723743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03033EF-C821-4122-9E4A-CCC3EB349E8F}" type="datetimeFigureOut">
              <a:rPr lang="en-IN" smtClean="0"/>
              <a:t>26-07-2021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D59EC02-6814-4F61-9304-89938EACFA10}" type="slidenum">
              <a:rPr lang="en-IN" smtClean="0"/>
              <a:t>‹#›</a:t>
            </a:fld>
            <a:endParaRPr lang="en-IN"/>
          </a:p>
        </p:txBody>
      </p:sp>
    </p:spTree>
    <p:extLst>
      <p:ext uri="{BB962C8B-B14F-4D97-AF65-F5344CB8AC3E}">
        <p14:creationId xmlns:p14="http://schemas.microsoft.com/office/powerpoint/2010/main" val="228347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3033EF-C821-4122-9E4A-CCC3EB349E8F}" type="datetimeFigureOut">
              <a:rPr lang="en-IN" smtClean="0"/>
              <a:t>26-07-2021</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59EC02-6814-4F61-9304-89938EACFA10}" type="slidenum">
              <a:rPr lang="en-IN" smtClean="0"/>
              <a:t>‹#›</a:t>
            </a:fld>
            <a:endParaRPr lang="en-IN"/>
          </a:p>
        </p:txBody>
      </p:sp>
    </p:spTree>
    <p:extLst>
      <p:ext uri="{BB962C8B-B14F-4D97-AF65-F5344CB8AC3E}">
        <p14:creationId xmlns:p14="http://schemas.microsoft.com/office/powerpoint/2010/main" val="7742073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image" Target="../media/image3.tmp"/><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91670"/>
            <a:ext cx="9144000" cy="1156728"/>
          </a:xfrm>
        </p:spPr>
        <p:txBody>
          <a:bodyPr/>
          <a:lstStyle/>
          <a:p>
            <a:r>
              <a:rPr lang="en-US" dirty="0" smtClean="0">
                <a:latin typeface="Arial Black" panose="020B0A04020102020204" pitchFamily="34" charset="0"/>
              </a:rPr>
              <a:t>Ascent of Sap</a:t>
            </a:r>
            <a:endParaRPr lang="en-IN" dirty="0">
              <a:latin typeface="Arial Black" panose="020B0A04020102020204" pitchFamily="34" charset="0"/>
            </a:endParaRPr>
          </a:p>
        </p:txBody>
      </p:sp>
      <p:sp>
        <p:nvSpPr>
          <p:cNvPr id="3" name="Subtitle 2"/>
          <p:cNvSpPr>
            <a:spLocks noGrp="1"/>
          </p:cNvSpPr>
          <p:nvPr>
            <p:ph type="subTitle" idx="1"/>
          </p:nvPr>
        </p:nvSpPr>
        <p:spPr>
          <a:xfrm>
            <a:off x="1792940" y="5202238"/>
            <a:ext cx="9144000" cy="1655762"/>
          </a:xfrm>
        </p:spPr>
        <p:txBody>
          <a:bodyPr>
            <a:normAutofit/>
          </a:bodyPr>
          <a:lstStyle/>
          <a:p>
            <a:pPr>
              <a:spcBef>
                <a:spcPts val="0"/>
              </a:spcBef>
            </a:pPr>
            <a:r>
              <a:rPr lang="en-US" sz="2800" dirty="0" smtClean="0">
                <a:latin typeface="Arial Black" panose="020B0A04020102020204" pitchFamily="34" charset="0"/>
              </a:rPr>
              <a:t>Dr. Habibur Rahman</a:t>
            </a:r>
          </a:p>
          <a:p>
            <a:pPr>
              <a:spcBef>
                <a:spcPts val="0"/>
              </a:spcBef>
            </a:pPr>
            <a:r>
              <a:rPr lang="en-US" sz="2800" dirty="0" smtClean="0">
                <a:latin typeface="Arial Black" panose="020B0A04020102020204" pitchFamily="34" charset="0"/>
              </a:rPr>
              <a:t>Associate Professor</a:t>
            </a:r>
          </a:p>
          <a:p>
            <a:pPr>
              <a:spcBef>
                <a:spcPts val="0"/>
              </a:spcBef>
            </a:pPr>
            <a:r>
              <a:rPr lang="en-US" sz="2800" dirty="0" smtClean="0">
                <a:latin typeface="Arial Black" panose="020B0A04020102020204" pitchFamily="34" charset="0"/>
              </a:rPr>
              <a:t>J. N. College, Boko</a:t>
            </a:r>
            <a:endParaRPr lang="en-IN" sz="2800" dirty="0">
              <a:latin typeface="Arial Black" panose="020B0A04020102020204" pitchFamily="34" charset="0"/>
            </a:endParaRPr>
          </a:p>
        </p:txBody>
      </p:sp>
    </p:spTree>
    <p:extLst>
      <p:ext uri="{BB962C8B-B14F-4D97-AF65-F5344CB8AC3E}">
        <p14:creationId xmlns:p14="http://schemas.microsoft.com/office/powerpoint/2010/main" val="4025243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6823" y="1400781"/>
            <a:ext cx="10905565" cy="4185761"/>
          </a:xfrm>
          <a:prstGeom prst="rect">
            <a:avLst/>
          </a:prstGeom>
        </p:spPr>
        <p:txBody>
          <a:bodyPr wrap="square">
            <a:spAutoFit/>
          </a:bodyPr>
          <a:lstStyle/>
          <a:p>
            <a:pPr algn="just"/>
            <a:r>
              <a:rPr lang="en-US" sz="2800" dirty="0" smtClean="0">
                <a:latin typeface="Arial Black" panose="020B0A04020102020204" pitchFamily="34" charset="0"/>
                <a:cs typeface="Times New Roman" panose="02020603050405020304" pitchFamily="18" charset="0"/>
              </a:rPr>
              <a:t>Ascent of Sap</a:t>
            </a:r>
          </a:p>
          <a:p>
            <a:pPr algn="just"/>
            <a:endParaRPr lang="en-US" sz="2800" dirty="0" smtClean="0">
              <a:latin typeface="Arial Black" panose="020B0A04020102020204" pitchFamily="34" charset="0"/>
              <a:cs typeface="Times New Roman" panose="02020603050405020304" pitchFamily="18" charset="0"/>
            </a:endParaRPr>
          </a:p>
          <a:p>
            <a:pPr algn="just">
              <a:lnSpc>
                <a:spcPct val="150000"/>
              </a:lnSpc>
            </a:pPr>
            <a:r>
              <a:rPr lang="en-US" sz="2800" dirty="0" smtClean="0">
                <a:latin typeface="Times New Roman" panose="02020603050405020304" pitchFamily="18" charset="0"/>
                <a:cs typeface="Times New Roman" panose="02020603050405020304" pitchFamily="18" charset="0"/>
              </a:rPr>
              <a:t> 	Sap is water with dissolved ingredients (minerals). The upward movement of water from roots towards the tips of stem branches and their leaves is called ascent of sap. It occurs through the </a:t>
            </a:r>
            <a:r>
              <a:rPr lang="en-US" sz="2800" dirty="0" err="1" smtClean="0">
                <a:latin typeface="Times New Roman" panose="02020603050405020304" pitchFamily="18" charset="0"/>
                <a:cs typeface="Times New Roman" panose="02020603050405020304" pitchFamily="18" charset="0"/>
              </a:rPr>
              <a:t>tracheary</a:t>
            </a:r>
            <a:r>
              <a:rPr lang="en-US" sz="2800" dirty="0" smtClean="0">
                <a:latin typeface="Times New Roman" panose="02020603050405020304" pitchFamily="18" charset="0"/>
                <a:cs typeface="Times New Roman" panose="02020603050405020304" pitchFamily="18" charset="0"/>
              </a:rPr>
              <a:t> elements of xylem. That the ascent of sap occurs through xylem can be proved by stain test and ringing experiment.</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91692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79176" y="363072"/>
            <a:ext cx="8942295" cy="6347010"/>
          </a:xfrm>
          <a:prstGeom prst="rect">
            <a:avLst/>
          </a:prstGeom>
        </p:spPr>
      </p:pic>
    </p:spTree>
    <p:extLst>
      <p:ext uri="{BB962C8B-B14F-4D97-AF65-F5344CB8AC3E}">
        <p14:creationId xmlns:p14="http://schemas.microsoft.com/office/powerpoint/2010/main" val="3485200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986528"/>
          </a:xfrm>
          <a:prstGeom prst="rect">
            <a:avLst/>
          </a:prstGeom>
        </p:spPr>
        <p:txBody>
          <a:bodyPr wrap="square">
            <a:spAutoFit/>
          </a:bodyPr>
          <a:lstStyle/>
          <a:p>
            <a:pPr algn="just"/>
            <a:r>
              <a:rPr lang="en-US" sz="2800" b="1" dirty="0" smtClean="0">
                <a:latin typeface="Times New Roman" panose="02020603050405020304" pitchFamily="18" charset="0"/>
                <a:cs typeface="Times New Roman" panose="02020603050405020304" pitchFamily="18" charset="0"/>
              </a:rPr>
              <a:t>Theories of Ascent of Sap:</a:t>
            </a:r>
          </a:p>
          <a:p>
            <a:pPr algn="just"/>
            <a:r>
              <a:rPr lang="en-US" sz="2800" dirty="0" smtClean="0">
                <a:latin typeface="Times New Roman" panose="02020603050405020304" pitchFamily="18" charset="0"/>
                <a:cs typeface="Times New Roman" panose="02020603050405020304" pitchFamily="18" charset="0"/>
              </a:rPr>
              <a:t> 	Water or sap is lifted from near the root tip to the shoot tip against the force of gravity, sometimes to height of 100 meters. The rate of translocation is 25-75 cm/minute (15- 45 m/</a:t>
            </a:r>
            <a:r>
              <a:rPr lang="en-US" sz="2800" dirty="0" err="1" smtClean="0">
                <a:latin typeface="Times New Roman" panose="02020603050405020304" pitchFamily="18" charset="0"/>
                <a:cs typeface="Times New Roman" panose="02020603050405020304" pitchFamily="18" charset="0"/>
              </a:rPr>
              <a:t>hr</a:t>
            </a:r>
            <a:r>
              <a:rPr lang="en-US" sz="2800" dirty="0" smtClean="0">
                <a:latin typeface="Times New Roman" panose="02020603050405020304" pitchFamily="18" charset="0"/>
                <a:cs typeface="Times New Roman" panose="02020603050405020304" pitchFamily="18" charset="0"/>
              </a:rPr>
              <a:t>).</a:t>
            </a:r>
          </a:p>
          <a:p>
            <a:pPr algn="just"/>
            <a:r>
              <a:rPr lang="en-US" sz="2800" dirty="0" smtClean="0">
                <a:latin typeface="Times New Roman" panose="02020603050405020304" pitchFamily="18" charset="0"/>
                <a:cs typeface="Times New Roman" panose="02020603050405020304" pitchFamily="18" charset="0"/>
              </a:rPr>
              <a:t>	Several theories have been put forward to explain the mechanism of ascent of sap. The </a:t>
            </a:r>
            <a:r>
              <a:rPr lang="en-US" sz="2800" dirty="0" smtClean="0">
                <a:latin typeface="Times New Roman" panose="02020603050405020304" pitchFamily="18" charset="0"/>
                <a:cs typeface="Times New Roman" panose="02020603050405020304" pitchFamily="18" charset="0"/>
              </a:rPr>
              <a:t>theories are </a:t>
            </a:r>
            <a:r>
              <a:rPr lang="en-US" sz="2800" b="1" dirty="0" smtClean="0">
                <a:latin typeface="Times New Roman" panose="02020603050405020304" pitchFamily="18" charset="0"/>
                <a:cs typeface="Times New Roman" panose="02020603050405020304" pitchFamily="18" charset="0"/>
              </a:rPr>
              <a:t>vital force, root </a:t>
            </a:r>
            <a:r>
              <a:rPr lang="en-US" sz="2800" b="1" dirty="0" smtClean="0">
                <a:latin typeface="Times New Roman" panose="02020603050405020304" pitchFamily="18" charset="0"/>
                <a:cs typeface="Times New Roman" panose="02020603050405020304" pitchFamily="18" charset="0"/>
              </a:rPr>
              <a:t>pressure, cohesion tension and </a:t>
            </a:r>
            <a:r>
              <a:rPr lang="en-IN" sz="2800" b="1" dirty="0"/>
              <a:t>t</a:t>
            </a:r>
            <a:r>
              <a:rPr lang="en-IN" sz="2800" b="1" dirty="0" smtClean="0"/>
              <a:t>heory </a:t>
            </a:r>
            <a:r>
              <a:rPr lang="en-IN" sz="2800" b="1" dirty="0"/>
              <a:t>of Capillarity</a:t>
            </a:r>
            <a:endParaRPr lang="en-US" sz="2800" b="1" dirty="0" smtClean="0">
              <a:latin typeface="Times New Roman" panose="02020603050405020304" pitchFamily="18" charset="0"/>
              <a:cs typeface="Times New Roman" panose="02020603050405020304" pitchFamily="18" charset="0"/>
            </a:endParaRPr>
          </a:p>
          <a:p>
            <a:pPr algn="just"/>
            <a:endParaRPr lang="en-US" sz="2800" b="1" dirty="0" smtClean="0">
              <a:latin typeface="Times New Roman" panose="02020603050405020304" pitchFamily="18" charset="0"/>
              <a:cs typeface="Times New Roman" panose="02020603050405020304" pitchFamily="18" charset="0"/>
            </a:endParaRPr>
          </a:p>
          <a:p>
            <a:pPr algn="just"/>
            <a:r>
              <a:rPr lang="en-US" sz="2800" b="1" dirty="0" smtClean="0">
                <a:latin typeface="Times New Roman" panose="02020603050405020304" pitchFamily="18" charset="0"/>
                <a:cs typeface="Times New Roman" panose="02020603050405020304" pitchFamily="18" charset="0"/>
              </a:rPr>
              <a:t>1. Vital Force Theory</a:t>
            </a:r>
          </a:p>
          <a:p>
            <a:pPr algn="just"/>
            <a:r>
              <a:rPr lang="en-US" sz="2800" dirty="0" smtClean="0">
                <a:latin typeface="Times New Roman" panose="02020603050405020304" pitchFamily="18" charset="0"/>
                <a:cs typeface="Times New Roman" panose="02020603050405020304" pitchFamily="18" charset="0"/>
              </a:rPr>
              <a:t> 	A common vital force theory about the ascent of sap was put forward by J.C. Bose (1923). It is called pulsation theory. The theory believes that the innermost cortical cells of the root absorb water from the outer side and pump the same into xylem channels.  </a:t>
            </a:r>
          </a:p>
          <a:p>
            <a:pPr algn="just"/>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However, living cells do not seem to be involved in the ascent of sap as water continues to rise upward in the plant in which roots have been cut or the living cells of the stem are killed by poison and heat (</a:t>
            </a:r>
            <a:r>
              <a:rPr lang="en-US" sz="2800" dirty="0" err="1" smtClean="0">
                <a:latin typeface="Times New Roman" panose="02020603050405020304" pitchFamily="18" charset="0"/>
                <a:cs typeface="Times New Roman" panose="02020603050405020304" pitchFamily="18" charset="0"/>
              </a:rPr>
              <a:t>Boucherie</a:t>
            </a:r>
            <a:r>
              <a:rPr lang="en-US" sz="2800" dirty="0" smtClean="0">
                <a:latin typeface="Times New Roman" panose="02020603050405020304" pitchFamily="18" charset="0"/>
                <a:cs typeface="Times New Roman" panose="02020603050405020304" pitchFamily="18" charset="0"/>
              </a:rPr>
              <a:t>, 1840; </a:t>
            </a:r>
            <a:r>
              <a:rPr lang="en-US" sz="2800" dirty="0" err="1" smtClean="0">
                <a:latin typeface="Times New Roman" panose="02020603050405020304" pitchFamily="18" charset="0"/>
                <a:cs typeface="Times New Roman" panose="02020603050405020304" pitchFamily="18" charset="0"/>
              </a:rPr>
              <a:t>Strasburger</a:t>
            </a:r>
            <a:r>
              <a:rPr lang="en-US" sz="2800" dirty="0" smtClean="0">
                <a:latin typeface="Times New Roman" panose="02020603050405020304" pitchFamily="18" charset="0"/>
                <a:cs typeface="Times New Roman" panose="02020603050405020304" pitchFamily="18" charset="0"/>
              </a:rPr>
              <a:t>, 1891).</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6964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023" y="0"/>
            <a:ext cx="11725835" cy="6555641"/>
          </a:xfrm>
          <a:prstGeom prst="rect">
            <a:avLst/>
          </a:prstGeom>
        </p:spPr>
        <p:txBody>
          <a:bodyPr wrap="square">
            <a:spAutoFit/>
          </a:bodyPr>
          <a:lstStyle/>
          <a:p>
            <a:r>
              <a:rPr lang="en-US" sz="2800" b="1" dirty="0" smtClean="0">
                <a:latin typeface="Times New Roman" panose="02020603050405020304" pitchFamily="18" charset="0"/>
                <a:cs typeface="Times New Roman" panose="02020603050405020304" pitchFamily="18" charset="0"/>
              </a:rPr>
              <a:t>2. Root Pressure Theory:</a:t>
            </a:r>
          </a:p>
          <a:p>
            <a:endParaRPr lang="en-US" sz="2800" b="1"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 	The theory was put forward by Priestley (1916). Root pressure is a positive pressure that develops in the xylem sap of the root of some plants. It is a manifestation of active water absorption. Root pressure is observed in certain seasons which </a:t>
            </a:r>
            <a:r>
              <a:rPr lang="en-US" sz="2800" dirty="0" err="1" smtClean="0">
                <a:latin typeface="Times New Roman" panose="02020603050405020304" pitchFamily="18" charset="0"/>
                <a:cs typeface="Times New Roman" panose="02020603050405020304" pitchFamily="18" charset="0"/>
              </a:rPr>
              <a:t>favours</a:t>
            </a:r>
            <a:r>
              <a:rPr lang="en-US" sz="2800"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optimum metabolic activity and reduce transpiration.</a:t>
            </a:r>
          </a:p>
          <a:p>
            <a:pPr algn="just"/>
            <a:endParaRPr lang="en-US" sz="2800"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 	It is maximum during rainy season in the tropical countries and during spring in temperate habitats. The amount of root pressure commonly met in plants is 1-2 bars or atmospheres. Higher values (e.g., 5-10 atm.) are also observed occasionally. Root pressure is retarded or becomes absent under conditions of starvation, low temperature, drought and reduced availability of</a:t>
            </a:r>
          </a:p>
          <a:p>
            <a:pPr algn="just"/>
            <a:r>
              <a:rPr lang="en-US" sz="2800" dirty="0" smtClean="0">
                <a:latin typeface="Times New Roman" panose="02020603050405020304" pitchFamily="18" charset="0"/>
                <a:cs typeface="Times New Roman" panose="02020603050405020304" pitchFamily="18" charset="0"/>
              </a:rPr>
              <a:t>oxygen.</a:t>
            </a:r>
          </a:p>
          <a:p>
            <a:pPr algn="just"/>
            <a:r>
              <a:rPr lang="en-US" sz="2800" dirty="0" smtClean="0">
                <a:latin typeface="Times New Roman" panose="02020603050405020304" pitchFamily="18" charset="0"/>
                <a:cs typeface="Times New Roman" panose="02020603050405020304" pitchFamily="18" charset="0"/>
              </a:rPr>
              <a:t>	There are three viewpoints about the mechanism of root pressure development-</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81705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6141" y="188259"/>
            <a:ext cx="11147612" cy="6124754"/>
          </a:xfrm>
          <a:prstGeom prst="rect">
            <a:avLst/>
          </a:prstGeom>
        </p:spPr>
        <p:txBody>
          <a:bodyPr wrap="square">
            <a:spAutoFit/>
          </a:bodyPr>
          <a:lstStyle/>
          <a:p>
            <a:r>
              <a:rPr lang="en-US" sz="2800" b="1" dirty="0" smtClean="0">
                <a:latin typeface="Times New Roman" panose="02020603050405020304" pitchFamily="18" charset="0"/>
                <a:cs typeface="Times New Roman" panose="02020603050405020304" pitchFamily="18" charset="0"/>
              </a:rPr>
              <a:t>(</a:t>
            </a:r>
            <a:r>
              <a:rPr lang="en-US" sz="2800" b="1" dirty="0" err="1" smtClean="0">
                <a:latin typeface="Times New Roman" panose="02020603050405020304" pitchFamily="18" charset="0"/>
                <a:cs typeface="Times New Roman" panose="02020603050405020304" pitchFamily="18" charset="0"/>
              </a:rPr>
              <a:t>i</a:t>
            </a:r>
            <a:r>
              <a:rPr lang="en-US" sz="2800" b="1" dirty="0" smtClean="0">
                <a:latin typeface="Times New Roman" panose="02020603050405020304" pitchFamily="18" charset="0"/>
                <a:cs typeface="Times New Roman" panose="02020603050405020304" pitchFamily="18" charset="0"/>
              </a:rPr>
              <a:t>) Osmotic</a:t>
            </a:r>
          </a:p>
          <a:p>
            <a:pPr algn="just"/>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Tracheary</a:t>
            </a:r>
            <a:r>
              <a:rPr lang="en-US" sz="2800" dirty="0" smtClean="0">
                <a:latin typeface="Times New Roman" panose="02020603050405020304" pitchFamily="18" charset="0"/>
                <a:cs typeface="Times New Roman" panose="02020603050405020304" pitchFamily="18" charset="0"/>
              </a:rPr>
              <a:t> elements of xylem accumulate salts and sugars. High solute concentration causes withdrawal of water from the surrounding cells as well as from the normal pathway of water absorption. As a result a positive pressure develops in the sap of xylem.</a:t>
            </a:r>
          </a:p>
          <a:p>
            <a:pPr algn="just"/>
            <a:endParaRPr lang="en-US" sz="2800" dirty="0" smtClean="0">
              <a:latin typeface="Times New Roman" panose="02020603050405020304" pitchFamily="18" charset="0"/>
              <a:cs typeface="Times New Roman" panose="02020603050405020304" pitchFamily="18" charset="0"/>
            </a:endParaRPr>
          </a:p>
          <a:p>
            <a:pPr algn="just"/>
            <a:r>
              <a:rPr lang="en-US" sz="2800" b="1" dirty="0" smtClean="0">
                <a:latin typeface="Times New Roman" panose="02020603050405020304" pitchFamily="18" charset="0"/>
                <a:cs typeface="Times New Roman" panose="02020603050405020304" pitchFamily="18" charset="0"/>
              </a:rPr>
              <a:t>(ii) Electro-osmotic</a:t>
            </a:r>
          </a:p>
          <a:p>
            <a:pPr algn="just"/>
            <a:r>
              <a:rPr lang="en-US" sz="2800" dirty="0" smtClean="0">
                <a:latin typeface="Times New Roman" panose="02020603050405020304" pitchFamily="18" charset="0"/>
                <a:cs typeface="Times New Roman" panose="02020603050405020304" pitchFamily="18" charset="0"/>
              </a:rPr>
              <a:t>	 A bioelectric potential exists between the xylem channels and surrounding cells which </a:t>
            </a:r>
            <a:r>
              <a:rPr lang="en-US" sz="2800" dirty="0" err="1" smtClean="0">
                <a:latin typeface="Times New Roman" panose="02020603050405020304" pitchFamily="18" charset="0"/>
                <a:cs typeface="Times New Roman" panose="02020603050405020304" pitchFamily="18" charset="0"/>
              </a:rPr>
              <a:t>favours</a:t>
            </a:r>
            <a:r>
              <a:rPr lang="en-US" sz="2800"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the passage of water into them.</a:t>
            </a:r>
          </a:p>
          <a:p>
            <a:pPr algn="just"/>
            <a:endParaRPr lang="en-US" sz="2800" dirty="0" smtClean="0">
              <a:latin typeface="Times New Roman" panose="02020603050405020304" pitchFamily="18" charset="0"/>
              <a:cs typeface="Times New Roman" panose="02020603050405020304" pitchFamily="18" charset="0"/>
            </a:endParaRPr>
          </a:p>
          <a:p>
            <a:pPr algn="just"/>
            <a:r>
              <a:rPr lang="en-US" sz="2800" b="1" dirty="0" smtClean="0">
                <a:latin typeface="Times New Roman" panose="02020603050405020304" pitchFamily="18" charset="0"/>
                <a:cs typeface="Times New Roman" panose="02020603050405020304" pitchFamily="18" charset="0"/>
              </a:rPr>
              <a:t>(iii) </a:t>
            </a:r>
            <a:r>
              <a:rPr lang="en-US" sz="2800" b="1" dirty="0" err="1" smtClean="0">
                <a:latin typeface="Times New Roman" panose="02020603050405020304" pitchFamily="18" charset="0"/>
                <a:cs typeface="Times New Roman" panose="02020603050405020304" pitchFamily="18" charset="0"/>
              </a:rPr>
              <a:t>Nonosmotic</a:t>
            </a:r>
            <a:endParaRPr lang="en-US" sz="2800" b="1"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	 Differentiating xylem elements produce hormones that function as metabolic sinks and cause movement of water towards them. The living cells surrounding xylem can actively pump water into them.</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109559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986528"/>
          </a:xfrm>
          <a:prstGeom prst="rect">
            <a:avLst/>
          </a:prstGeom>
        </p:spPr>
        <p:txBody>
          <a:bodyPr wrap="square">
            <a:spAutoFit/>
          </a:bodyPr>
          <a:lstStyle/>
          <a:p>
            <a:pPr algn="just"/>
            <a:r>
              <a:rPr lang="en-US" sz="2800" b="1" dirty="0" smtClean="0"/>
              <a:t>Objections to Root Pressure Theory:</a:t>
            </a:r>
          </a:p>
          <a:p>
            <a:pPr algn="just"/>
            <a:endParaRPr lang="en-US" sz="2800" b="1" dirty="0" smtClean="0"/>
          </a:p>
          <a:p>
            <a:pPr marL="285750" indent="-285750" algn="just">
              <a:buFont typeface="Arial" panose="020B0604020202020204" pitchFamily="34" charset="0"/>
              <a:buChar char="•"/>
            </a:pPr>
            <a:r>
              <a:rPr lang="en-US" sz="2800" dirty="0" smtClean="0"/>
              <a:t> Root pressure has not been found in all plants. No or little root pressure has been seen in gymnosperms which have some of the tallest trees of the world.</a:t>
            </a:r>
          </a:p>
          <a:p>
            <a:pPr marL="285750" indent="-285750" algn="just">
              <a:buFont typeface="Arial" panose="020B0604020202020204" pitchFamily="34" charset="0"/>
              <a:buChar char="•"/>
            </a:pPr>
            <a:r>
              <a:rPr lang="en-US" sz="2800" dirty="0" smtClean="0"/>
              <a:t>Root pressure is seen only during the most </a:t>
            </a:r>
            <a:r>
              <a:rPr lang="en-US" sz="2800" dirty="0" err="1" smtClean="0"/>
              <a:t>favourable</a:t>
            </a:r>
            <a:r>
              <a:rPr lang="en-US" sz="2800" dirty="0" smtClean="0"/>
              <a:t> periods of growth like spring or rainy season. At this time the xylem sap is strongly hypertonic to soil solution and transpiration rate is low. In summer when the water requirements are high, the root pressure is generally absent. </a:t>
            </a:r>
          </a:p>
          <a:p>
            <a:pPr marL="285750" indent="-285750" algn="just">
              <a:buFont typeface="Arial" panose="020B0604020202020204" pitchFamily="34" charset="0"/>
              <a:buChar char="•"/>
            </a:pPr>
            <a:r>
              <a:rPr lang="en-US" sz="2800" dirty="0" smtClean="0"/>
              <a:t> The normally observed root pressure is generally low which is unable to raise the sap to the top of trees. </a:t>
            </a:r>
          </a:p>
          <a:p>
            <a:pPr marL="285750" indent="-285750" algn="just">
              <a:buFont typeface="Arial" panose="020B0604020202020204" pitchFamily="34" charset="0"/>
              <a:buChar char="•"/>
            </a:pPr>
            <a:r>
              <a:rPr lang="en-US" sz="2800" dirty="0" smtClean="0"/>
              <a:t> Water continues to rise upwards even in the absence of roots. </a:t>
            </a:r>
          </a:p>
          <a:p>
            <a:pPr marL="285750" indent="-285750" algn="just">
              <a:buFont typeface="Arial" panose="020B0604020202020204" pitchFamily="34" charset="0"/>
              <a:buChar char="•"/>
            </a:pPr>
            <a:r>
              <a:rPr lang="en-US" sz="2800" dirty="0" smtClean="0"/>
              <a:t>The rapidly transpiring plants do not show any root pressure. Instead a negative pressure is observed in most of the plants.</a:t>
            </a:r>
          </a:p>
          <a:p>
            <a:pPr marL="285750" indent="-285750" algn="just">
              <a:buFont typeface="Arial" panose="020B0604020202020204" pitchFamily="34" charset="0"/>
              <a:buChar char="•"/>
            </a:pPr>
            <a:r>
              <a:rPr lang="en-US" sz="2800" dirty="0" smtClean="0"/>
              <a:t>Root pressure is generally observed at night when evapotranspiration is low. It may be helpful in re-establishing continuous water chains in xylem which often break under enormous tension created by transpiration.</a:t>
            </a:r>
            <a:endParaRPr lang="en-IN" sz="2800" dirty="0"/>
          </a:p>
        </p:txBody>
      </p:sp>
    </p:spTree>
    <p:extLst>
      <p:ext uri="{BB962C8B-B14F-4D97-AF65-F5344CB8AC3E}">
        <p14:creationId xmlns:p14="http://schemas.microsoft.com/office/powerpoint/2010/main" val="1032790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9623" y="564776"/>
            <a:ext cx="11658600" cy="5632311"/>
          </a:xfrm>
          <a:prstGeom prst="rect">
            <a:avLst/>
          </a:prstGeom>
        </p:spPr>
        <p:txBody>
          <a:bodyPr wrap="square">
            <a:spAutoFit/>
          </a:bodyPr>
          <a:lstStyle/>
          <a:p>
            <a:pPr algn="just"/>
            <a:r>
              <a:rPr lang="en-US" sz="2800" b="1" dirty="0" smtClean="0">
                <a:latin typeface="Times New Roman" panose="02020603050405020304" pitchFamily="18" charset="0"/>
                <a:cs typeface="Times New Roman" panose="02020603050405020304" pitchFamily="18" charset="0"/>
              </a:rPr>
              <a:t>3. Physical Force Theories:</a:t>
            </a:r>
          </a:p>
          <a:p>
            <a:pPr algn="just"/>
            <a:r>
              <a:rPr lang="en-US" sz="2800" dirty="0" smtClean="0">
                <a:latin typeface="Times New Roman" panose="02020603050405020304" pitchFamily="18" charset="0"/>
                <a:cs typeface="Times New Roman" panose="02020603050405020304" pitchFamily="18" charset="0"/>
              </a:rPr>
              <a:t>	These theories consider dead cells of xylem responsible for ascent of sap. Capillary theory of Boehm 1863, Imbibition Theory of Unger 1868 and Cohesion-Tension Theory of Dixon and Joly 1894 are few physical theories. But cohesion-tension theory (also called cohesion-tension transpiration pull theory) of Dixon and Joly is most widely accepted one.</a:t>
            </a:r>
          </a:p>
          <a:p>
            <a:pPr algn="just"/>
            <a:endParaRPr lang="en-US" sz="2800" dirty="0" smtClean="0">
              <a:latin typeface="Times New Roman" panose="02020603050405020304" pitchFamily="18" charset="0"/>
              <a:cs typeface="Times New Roman" panose="02020603050405020304" pitchFamily="18" charset="0"/>
            </a:endParaRPr>
          </a:p>
          <a:p>
            <a:pPr algn="just"/>
            <a:r>
              <a:rPr lang="en-US" sz="2800" b="1" dirty="0" smtClean="0">
                <a:latin typeface="Times New Roman" panose="02020603050405020304" pitchFamily="18" charset="0"/>
                <a:cs typeface="Times New Roman" panose="02020603050405020304" pitchFamily="18" charset="0"/>
              </a:rPr>
              <a:t>Cohesion Tension Theory </a:t>
            </a:r>
            <a:r>
              <a:rPr lang="en-US" sz="2400" b="1" dirty="0" smtClean="0">
                <a:latin typeface="Times New Roman" panose="02020603050405020304" pitchFamily="18" charset="0"/>
                <a:cs typeface="Times New Roman" panose="02020603050405020304" pitchFamily="18" charset="0"/>
              </a:rPr>
              <a:t>(Cohesion-Tension and Transpiration Pull Theory)</a:t>
            </a:r>
          </a:p>
          <a:p>
            <a:pPr algn="just"/>
            <a:endParaRPr lang="en-US" sz="2400" b="1"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	The theory was put forward by Dixon and Joly in 1894. It was further improved by Dixon in 1914. Therefore, the theory is also named after him as Dixon’s theory of ascent of sap. Today most of the workers believe in this theory. </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53875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5459" y="299481"/>
            <a:ext cx="10878669" cy="6124754"/>
          </a:xfrm>
          <a:prstGeom prst="rect">
            <a:avLst/>
          </a:prstGeom>
        </p:spPr>
        <p:txBody>
          <a:bodyPr wrap="square">
            <a:spAutoFit/>
          </a:bodyPr>
          <a:lstStyle/>
          <a:p>
            <a:pPr algn="just"/>
            <a:r>
              <a:rPr lang="en-US" sz="2800" b="1" dirty="0">
                <a:latin typeface="Times New Roman" panose="02020603050405020304" pitchFamily="18" charset="0"/>
                <a:cs typeface="Times New Roman" panose="02020603050405020304" pitchFamily="18" charset="0"/>
              </a:rPr>
              <a:t>The main features of the theory are</a:t>
            </a:r>
            <a:r>
              <a:rPr lang="en-US" sz="2800" b="1" dirty="0" smtClean="0">
                <a:latin typeface="Times New Roman" panose="02020603050405020304" pitchFamily="18" charset="0"/>
                <a:cs typeface="Times New Roman" panose="02020603050405020304" pitchFamily="18" charset="0"/>
              </a:rPr>
              <a:t>:</a:t>
            </a:r>
          </a:p>
          <a:p>
            <a:pPr algn="just"/>
            <a:endParaRPr lang="en-US" sz="2800" b="1" dirty="0">
              <a:latin typeface="Times New Roman" panose="02020603050405020304" pitchFamily="18" charset="0"/>
              <a:cs typeface="Times New Roman" panose="02020603050405020304" pitchFamily="18" charset="0"/>
            </a:endParaRPr>
          </a:p>
          <a:p>
            <a:pPr algn="just"/>
            <a:r>
              <a:rPr lang="en-US" sz="2800" b="1" dirty="0">
                <a:latin typeface="Times New Roman" panose="02020603050405020304" pitchFamily="18" charset="0"/>
                <a:cs typeface="Times New Roman" panose="02020603050405020304" pitchFamily="18" charset="0"/>
              </a:rPr>
              <a:t>(a)Continuous Water Column</a:t>
            </a:r>
            <a:r>
              <a:rPr lang="en-US" sz="2800" b="1" dirty="0" smtClean="0">
                <a:latin typeface="Times New Roman" panose="02020603050405020304" pitchFamily="18" charset="0"/>
                <a:cs typeface="Times New Roman" panose="02020603050405020304" pitchFamily="18" charset="0"/>
              </a:rPr>
              <a:t>:</a:t>
            </a:r>
          </a:p>
          <a:p>
            <a:pPr algn="just"/>
            <a:endParaRPr lang="en-US" sz="2800" b="1" dirty="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	There </a:t>
            </a:r>
            <a:r>
              <a:rPr lang="en-US" sz="2800" dirty="0">
                <a:latin typeface="Times New Roman" panose="02020603050405020304" pitchFamily="18" charset="0"/>
                <a:cs typeface="Times New Roman" panose="02020603050405020304" pitchFamily="18" charset="0"/>
              </a:rPr>
              <a:t>is a continuous column of water from root through the stem and into the leaves. The </a:t>
            </a:r>
            <a:r>
              <a:rPr lang="en-US" sz="2800" dirty="0" smtClean="0">
                <a:latin typeface="Times New Roman" panose="02020603050405020304" pitchFamily="18" charset="0"/>
                <a:cs typeface="Times New Roman" panose="02020603050405020304" pitchFamily="18" charset="0"/>
              </a:rPr>
              <a:t>water </a:t>
            </a:r>
            <a:r>
              <a:rPr lang="en-US" sz="2800" dirty="0">
                <a:latin typeface="Times New Roman" panose="02020603050405020304" pitchFamily="18" charset="0"/>
                <a:cs typeface="Times New Roman" panose="02020603050405020304" pitchFamily="18" charset="0"/>
              </a:rPr>
              <a:t>column is present in </a:t>
            </a:r>
            <a:r>
              <a:rPr lang="en-US" sz="2800" dirty="0" err="1">
                <a:latin typeface="Times New Roman" panose="02020603050405020304" pitchFamily="18" charset="0"/>
                <a:cs typeface="Times New Roman" panose="02020603050405020304" pitchFamily="18" charset="0"/>
              </a:rPr>
              <a:t>tracheary</a:t>
            </a:r>
            <a:r>
              <a:rPr lang="en-US" sz="2800" dirty="0">
                <a:latin typeface="Times New Roman" panose="02020603050405020304" pitchFamily="18" charset="0"/>
                <a:cs typeface="Times New Roman" panose="02020603050405020304" pitchFamily="18" charset="0"/>
              </a:rPr>
              <a:t> elements. The latter do operate separately but form a </a:t>
            </a:r>
            <a:r>
              <a:rPr lang="en-US" sz="2800" dirty="0" smtClean="0">
                <a:latin typeface="Times New Roman" panose="02020603050405020304" pitchFamily="18" charset="0"/>
                <a:cs typeface="Times New Roman" panose="02020603050405020304" pitchFamily="18" charset="0"/>
              </a:rPr>
              <a:t>continuous </a:t>
            </a:r>
            <a:r>
              <a:rPr lang="en-US" sz="2800" dirty="0">
                <a:latin typeface="Times New Roman" panose="02020603050405020304" pitchFamily="18" charset="0"/>
                <a:cs typeface="Times New Roman" panose="02020603050405020304" pitchFamily="18" charset="0"/>
              </a:rPr>
              <a:t>system through their un-thickened areas.</a:t>
            </a:r>
          </a:p>
          <a:p>
            <a:pPr algn="just"/>
            <a:r>
              <a:rPr lang="en-US" sz="2800" dirty="0" smtClean="0">
                <a:latin typeface="Times New Roman" panose="02020603050405020304" pitchFamily="18" charset="0"/>
                <a:cs typeface="Times New Roman" panose="02020603050405020304" pitchFamily="18" charset="0"/>
              </a:rPr>
              <a:t>	Since </a:t>
            </a:r>
            <a:r>
              <a:rPr lang="en-US" sz="2800" dirty="0">
                <a:latin typeface="Times New Roman" panose="02020603050405020304" pitchFamily="18" charset="0"/>
                <a:cs typeface="Times New Roman" panose="02020603050405020304" pitchFamily="18" charset="0"/>
              </a:rPr>
              <a:t>there are a large number of </a:t>
            </a:r>
            <a:r>
              <a:rPr lang="en-US" sz="2800" dirty="0" err="1">
                <a:latin typeface="Times New Roman" panose="02020603050405020304" pitchFamily="18" charset="0"/>
                <a:cs typeface="Times New Roman" panose="02020603050405020304" pitchFamily="18" charset="0"/>
              </a:rPr>
              <a:t>tracheary</a:t>
            </a:r>
            <a:r>
              <a:rPr lang="en-US" sz="2800" dirty="0">
                <a:latin typeface="Times New Roman" panose="02020603050405020304" pitchFamily="18" charset="0"/>
                <a:cs typeface="Times New Roman" panose="02020603050405020304" pitchFamily="18" charset="0"/>
              </a:rPr>
              <a:t> elements running together, the blockage of </a:t>
            </a:r>
            <a:r>
              <a:rPr lang="en-US" sz="2800" dirty="0" smtClean="0">
                <a:latin typeface="Times New Roman" panose="02020603050405020304" pitchFamily="18" charset="0"/>
                <a:cs typeface="Times New Roman" panose="02020603050405020304" pitchFamily="18" charset="0"/>
              </a:rPr>
              <a:t>one </a:t>
            </a:r>
            <a:r>
              <a:rPr lang="en-US" sz="2800" dirty="0">
                <a:latin typeface="Times New Roman" panose="02020603050405020304" pitchFamily="18" charset="0"/>
                <a:cs typeface="Times New Roman" panose="02020603050405020304" pitchFamily="18" charset="0"/>
              </a:rPr>
              <a:t>or a few of them does not cause any breakage in the continuity of water column. The column of water does not fall down under the impact of gravity because forces of transpiration provide both energy and necessary pull. Cohesion, adhesion and surface tension keep the water in place. </a:t>
            </a:r>
          </a:p>
        </p:txBody>
      </p:sp>
    </p:spTree>
    <p:extLst>
      <p:ext uri="{BB962C8B-B14F-4D97-AF65-F5344CB8AC3E}">
        <p14:creationId xmlns:p14="http://schemas.microsoft.com/office/powerpoint/2010/main" val="11775402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6176" y="0"/>
            <a:ext cx="11510683" cy="6555641"/>
          </a:xfrm>
          <a:prstGeom prst="rect">
            <a:avLst/>
          </a:prstGeom>
        </p:spPr>
        <p:txBody>
          <a:bodyPr wrap="square">
            <a:spAutoFit/>
          </a:bodyPr>
          <a:lstStyle/>
          <a:p>
            <a:r>
              <a:rPr lang="en-US" sz="2800" b="1" dirty="0">
                <a:latin typeface="Times New Roman" panose="02020603050405020304" pitchFamily="18" charset="0"/>
                <a:cs typeface="Times New Roman" panose="02020603050405020304" pitchFamily="18" charset="0"/>
              </a:rPr>
              <a:t>(b)Cohesion or Tensile Strength</a:t>
            </a:r>
            <a:r>
              <a:rPr lang="en-US" sz="2800" b="1" dirty="0" smtClean="0">
                <a:latin typeface="Times New Roman" panose="02020603050405020304" pitchFamily="18" charset="0"/>
                <a:cs typeface="Times New Roman" panose="02020603050405020304" pitchFamily="18" charset="0"/>
              </a:rPr>
              <a:t>:</a:t>
            </a:r>
          </a:p>
          <a:p>
            <a:endParaRPr lang="en-US" sz="2800" b="1" dirty="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	Water </a:t>
            </a:r>
            <a:r>
              <a:rPr lang="en-US" sz="2800" dirty="0">
                <a:latin typeface="Times New Roman" panose="02020603050405020304" pitchFamily="18" charset="0"/>
                <a:cs typeface="Times New Roman" panose="02020603050405020304" pitchFamily="18" charset="0"/>
              </a:rPr>
              <a:t>molecules remain attached to one another by a strong mutual force of attraction </a:t>
            </a:r>
            <a:r>
              <a:rPr lang="en-US" sz="2800" dirty="0" smtClean="0">
                <a:latin typeface="Times New Roman" panose="02020603050405020304" pitchFamily="18" charset="0"/>
                <a:cs typeface="Times New Roman" panose="02020603050405020304" pitchFamily="18" charset="0"/>
              </a:rPr>
              <a:t>called </a:t>
            </a:r>
            <a:r>
              <a:rPr lang="en-US" sz="2800" dirty="0">
                <a:latin typeface="Times New Roman" panose="02020603050405020304" pitchFamily="18" charset="0"/>
                <a:cs typeface="Times New Roman" panose="02020603050405020304" pitchFamily="18" charset="0"/>
              </a:rPr>
              <a:t>cohesion force. The mutual attraction is due to hydrogen bonds formed amongst </a:t>
            </a:r>
            <a:r>
              <a:rPr lang="en-US" sz="2800" dirty="0" smtClean="0">
                <a:latin typeface="Times New Roman" panose="02020603050405020304" pitchFamily="18" charset="0"/>
                <a:cs typeface="Times New Roman" panose="02020603050405020304" pitchFamily="18" charset="0"/>
              </a:rPr>
              <a:t>adjacent </a:t>
            </a:r>
            <a:r>
              <a:rPr lang="en-US" sz="2800" dirty="0">
                <a:latin typeface="Times New Roman" panose="02020603050405020304" pitchFamily="18" charset="0"/>
                <a:cs typeface="Times New Roman" panose="02020603050405020304" pitchFamily="18" charset="0"/>
              </a:rPr>
              <a:t>water </a:t>
            </a:r>
            <a:r>
              <a:rPr lang="en-US" sz="2800" dirty="0" smtClean="0">
                <a:latin typeface="Times New Roman" panose="02020603050405020304" pitchFamily="18" charset="0"/>
                <a:cs typeface="Times New Roman" panose="02020603050405020304" pitchFamily="18" charset="0"/>
              </a:rPr>
              <a:t>molecules. </a:t>
            </a:r>
            <a:r>
              <a:rPr lang="en-US" sz="2800" dirty="0">
                <a:latin typeface="Times New Roman" panose="02020603050405020304" pitchFamily="18" charset="0"/>
                <a:cs typeface="Times New Roman" panose="02020603050405020304" pitchFamily="18" charset="0"/>
              </a:rPr>
              <a:t>On account of cohesion force, the water column </a:t>
            </a:r>
            <a:r>
              <a:rPr lang="en-US" sz="2800" dirty="0" smtClean="0">
                <a:latin typeface="Times New Roman" panose="02020603050405020304" pitchFamily="18" charset="0"/>
                <a:cs typeface="Times New Roman" panose="02020603050405020304" pitchFamily="18" charset="0"/>
              </a:rPr>
              <a:t>can bear </a:t>
            </a:r>
            <a:r>
              <a:rPr lang="en-US" sz="2800" dirty="0">
                <a:latin typeface="Times New Roman" panose="02020603050405020304" pitchFamily="18" charset="0"/>
                <a:cs typeface="Times New Roman" panose="02020603050405020304" pitchFamily="18" charset="0"/>
              </a:rPr>
              <a:t>a tension or pull of up to 100 atm.</a:t>
            </a:r>
          </a:p>
          <a:p>
            <a:pPr algn="just"/>
            <a:r>
              <a:rPr lang="en-US" sz="2800" dirty="0" smtClean="0">
                <a:latin typeface="Times New Roman" panose="02020603050405020304" pitchFamily="18" charset="0"/>
                <a:cs typeface="Times New Roman" panose="02020603050405020304" pitchFamily="18" charset="0"/>
              </a:rPr>
              <a:t>	Therefore</a:t>
            </a:r>
            <a:r>
              <a:rPr lang="en-US" sz="2800" dirty="0">
                <a:latin typeface="Times New Roman" panose="02020603050405020304" pitchFamily="18" charset="0"/>
                <a:cs typeface="Times New Roman" panose="02020603050405020304" pitchFamily="18" charset="0"/>
              </a:rPr>
              <a:t>, the cohesion force is also called tensile strength. Its theoretical value is </a:t>
            </a:r>
            <a:r>
              <a:rPr lang="en-US" sz="2800" dirty="0" smtClean="0">
                <a:latin typeface="Times New Roman" panose="02020603050405020304" pitchFamily="18" charset="0"/>
                <a:cs typeface="Times New Roman" panose="02020603050405020304" pitchFamily="18" charset="0"/>
              </a:rPr>
              <a:t>about </a:t>
            </a:r>
            <a:r>
              <a:rPr lang="en-US" sz="2800" dirty="0">
                <a:latin typeface="Times New Roman" panose="02020603050405020304" pitchFamily="18" charset="0"/>
                <a:cs typeface="Times New Roman" panose="02020603050405020304" pitchFamily="18" charset="0"/>
              </a:rPr>
              <a:t>15000 </a:t>
            </a:r>
            <a:r>
              <a:rPr lang="en-US" sz="2800" dirty="0" err="1">
                <a:latin typeface="Times New Roman" panose="02020603050405020304" pitchFamily="18" charset="0"/>
                <a:cs typeface="Times New Roman" panose="02020603050405020304" pitchFamily="18" charset="0"/>
              </a:rPr>
              <a:t>atm</a:t>
            </a:r>
            <a:r>
              <a:rPr lang="en-US" sz="2800" dirty="0">
                <a:latin typeface="Times New Roman" panose="02020603050405020304" pitchFamily="18" charset="0"/>
                <a:cs typeface="Times New Roman" panose="02020603050405020304" pitchFamily="18" charset="0"/>
              </a:rPr>
              <a:t> but the measured value inside the </a:t>
            </a:r>
            <a:r>
              <a:rPr lang="en-US" sz="2800" dirty="0" err="1">
                <a:latin typeface="Times New Roman" panose="02020603050405020304" pitchFamily="18" charset="0"/>
                <a:cs typeface="Times New Roman" panose="02020603050405020304" pitchFamily="18" charset="0"/>
              </a:rPr>
              <a:t>tracheary</a:t>
            </a:r>
            <a:r>
              <a:rPr lang="en-US" sz="2800" dirty="0">
                <a:latin typeface="Times New Roman" panose="02020603050405020304" pitchFamily="18" charset="0"/>
                <a:cs typeface="Times New Roman" panose="02020603050405020304" pitchFamily="18" charset="0"/>
              </a:rPr>
              <a:t> elements ranges between 45 </a:t>
            </a:r>
            <a:r>
              <a:rPr lang="en-US" sz="2800" dirty="0" err="1" smtClean="0">
                <a:latin typeface="Times New Roman" panose="02020603050405020304" pitchFamily="18" charset="0"/>
                <a:cs typeface="Times New Roman" panose="02020603050405020304" pitchFamily="18" charset="0"/>
              </a:rPr>
              <a:t>atm</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to 207 atm.</a:t>
            </a:r>
          </a:p>
          <a:p>
            <a:pPr algn="just"/>
            <a:r>
              <a:rPr lang="en-US" sz="2800" dirty="0" smtClean="0">
                <a:latin typeface="Times New Roman" panose="02020603050405020304" pitchFamily="18" charset="0"/>
                <a:cs typeface="Times New Roman" panose="02020603050405020304" pitchFamily="18" charset="0"/>
              </a:rPr>
              <a:t>	Water </a:t>
            </a:r>
            <a:r>
              <a:rPr lang="en-US" sz="2800" dirty="0">
                <a:latin typeface="Times New Roman" panose="02020603050405020304" pitchFamily="18" charset="0"/>
                <a:cs typeface="Times New Roman" panose="02020603050405020304" pitchFamily="18" charset="0"/>
              </a:rPr>
              <a:t>column does not further break its connection from the </a:t>
            </a:r>
            <a:r>
              <a:rPr lang="en-US" sz="2800" dirty="0" err="1">
                <a:latin typeface="Times New Roman" panose="02020603050405020304" pitchFamily="18" charset="0"/>
                <a:cs typeface="Times New Roman" panose="02020603050405020304" pitchFamily="18" charset="0"/>
              </a:rPr>
              <a:t>tracheary</a:t>
            </a:r>
            <a:r>
              <a:rPr lang="en-US" sz="2800" dirty="0">
                <a:latin typeface="Times New Roman" panose="02020603050405020304" pitchFamily="18" charset="0"/>
                <a:cs typeface="Times New Roman" panose="02020603050405020304" pitchFamily="18" charset="0"/>
              </a:rPr>
              <a:t> elements (</a:t>
            </a:r>
            <a:r>
              <a:rPr lang="en-US" sz="2800" dirty="0" smtClean="0">
                <a:latin typeface="Times New Roman" panose="02020603050405020304" pitchFamily="18" charset="0"/>
                <a:cs typeface="Times New Roman" panose="02020603050405020304" pitchFamily="18" charset="0"/>
              </a:rPr>
              <a:t>vessels and </a:t>
            </a:r>
            <a:r>
              <a:rPr lang="en-US" sz="2800" dirty="0" err="1">
                <a:latin typeface="Times New Roman" panose="02020603050405020304" pitchFamily="18" charset="0"/>
                <a:cs typeface="Times New Roman" panose="02020603050405020304" pitchFamily="18" charset="0"/>
              </a:rPr>
              <a:t>tracheids</a:t>
            </a:r>
            <a:r>
              <a:rPr lang="en-US" sz="2800" dirty="0">
                <a:latin typeface="Times New Roman" panose="02020603050405020304" pitchFamily="18" charset="0"/>
                <a:cs typeface="Times New Roman" panose="02020603050405020304" pitchFamily="18" charset="0"/>
              </a:rPr>
              <a:t>) because of another force called adhesion force between their walls and water </a:t>
            </a:r>
            <a:r>
              <a:rPr lang="en-US" sz="2800" dirty="0" smtClean="0">
                <a:latin typeface="Times New Roman" panose="02020603050405020304" pitchFamily="18" charset="0"/>
                <a:cs typeface="Times New Roman" panose="02020603050405020304" pitchFamily="18" charset="0"/>
              </a:rPr>
              <a:t>molecules</a:t>
            </a:r>
            <a:r>
              <a:rPr lang="en-US" sz="2800" dirty="0">
                <a:latin typeface="Times New Roman" panose="02020603050405020304" pitchFamily="18" charset="0"/>
                <a:cs typeface="Times New Roman" panose="02020603050405020304" pitchFamily="18" charset="0"/>
              </a:rPr>
              <a:t>.</a:t>
            </a:r>
          </a:p>
          <a:p>
            <a:pPr algn="just"/>
            <a:r>
              <a:rPr lang="en-US" sz="2800" dirty="0">
                <a:latin typeface="Times New Roman" panose="02020603050405020304" pitchFamily="18" charset="0"/>
                <a:cs typeface="Times New Roman" panose="02020603050405020304" pitchFamily="18" charset="0"/>
              </a:rPr>
              <a:t>Water molecules are attracted to one another more than the water molecules in the </a:t>
            </a:r>
            <a:r>
              <a:rPr lang="en-US" sz="2800" dirty="0" smtClean="0">
                <a:latin typeface="Times New Roman" panose="02020603050405020304" pitchFamily="18" charset="0"/>
                <a:cs typeface="Times New Roman" panose="02020603050405020304" pitchFamily="18" charset="0"/>
              </a:rPr>
              <a:t>gaseous </a:t>
            </a:r>
            <a:r>
              <a:rPr lang="en-US" sz="2800" dirty="0"/>
              <a:t>state. It produces surface tension that accounts for high capillarity through </a:t>
            </a:r>
            <a:r>
              <a:rPr lang="en-US" sz="2800" dirty="0" err="1"/>
              <a:t>tracheids</a:t>
            </a:r>
            <a:r>
              <a:rPr lang="en-US" sz="2800" dirty="0"/>
              <a:t> and vessels</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94435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7740" y="793376"/>
            <a:ext cx="6938683" cy="5459506"/>
          </a:xfrm>
          <a:prstGeom prst="rect">
            <a:avLst/>
          </a:prstGeom>
        </p:spPr>
      </p:pic>
    </p:spTree>
    <p:extLst>
      <p:ext uri="{BB962C8B-B14F-4D97-AF65-F5344CB8AC3E}">
        <p14:creationId xmlns:p14="http://schemas.microsoft.com/office/powerpoint/2010/main" val="10137947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68188" y="146227"/>
            <a:ext cx="10448365" cy="6555641"/>
          </a:xfrm>
          <a:prstGeom prst="rect">
            <a:avLst/>
          </a:prstGeom>
        </p:spPr>
        <p:txBody>
          <a:bodyPr wrap="square">
            <a:spAutoFit/>
          </a:bodyPr>
          <a:lstStyle/>
          <a:p>
            <a:r>
              <a:rPr lang="en-US" sz="2800" b="1" dirty="0">
                <a:latin typeface="Times New Roman" panose="02020603050405020304" pitchFamily="18" charset="0"/>
                <a:cs typeface="Times New Roman" panose="02020603050405020304" pitchFamily="18" charset="0"/>
              </a:rPr>
              <a:t>(c)Development of Tension or Transpiration Pull:</a:t>
            </a:r>
          </a:p>
          <a:p>
            <a:r>
              <a:rPr lang="en-US" sz="2800" dirty="0" smtClean="0">
                <a:latin typeface="Times New Roman" panose="02020603050405020304" pitchFamily="18" charset="0"/>
                <a:cs typeface="Times New Roman" panose="02020603050405020304" pitchFamily="18" charset="0"/>
              </a:rPr>
              <a:t>	</a:t>
            </a:r>
          </a:p>
          <a:p>
            <a:pPr algn="just"/>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Intercellular </a:t>
            </a:r>
            <a:r>
              <a:rPr lang="en-US" sz="2800" dirty="0">
                <a:latin typeface="Times New Roman" panose="02020603050405020304" pitchFamily="18" charset="0"/>
                <a:cs typeface="Times New Roman" panose="02020603050405020304" pitchFamily="18" charset="0"/>
              </a:rPr>
              <a:t>spaces present amongst mesophyll cells of the leaves are always saturated with </a:t>
            </a:r>
            <a:r>
              <a:rPr lang="en-US" sz="2800" dirty="0" smtClean="0">
                <a:latin typeface="Times New Roman" panose="02020603050405020304" pitchFamily="18" charset="0"/>
                <a:cs typeface="Times New Roman" panose="02020603050405020304" pitchFamily="18" charset="0"/>
              </a:rPr>
              <a:t>water </a:t>
            </a:r>
            <a:r>
              <a:rPr lang="en-US" sz="2800" dirty="0" err="1">
                <a:latin typeface="Times New Roman" panose="02020603050405020304" pitchFamily="18" charset="0"/>
                <a:cs typeface="Times New Roman" panose="02020603050405020304" pitchFamily="18" charset="0"/>
              </a:rPr>
              <a:t>vapours</a:t>
            </a:r>
            <a:r>
              <a:rPr lang="en-US" sz="2800" dirty="0">
                <a:latin typeface="Times New Roman" panose="02020603050405020304" pitchFamily="18" charset="0"/>
                <a:cs typeface="Times New Roman" panose="02020603050405020304" pitchFamily="18" charset="0"/>
              </a:rPr>
              <a:t>. The latter come from the wet walls of mesophyll cells. The intercellular </a:t>
            </a:r>
            <a:r>
              <a:rPr lang="en-US" sz="2800" dirty="0" smtClean="0">
                <a:latin typeface="Times New Roman" panose="02020603050405020304" pitchFamily="18" charset="0"/>
                <a:cs typeface="Times New Roman" panose="02020603050405020304" pitchFamily="18" charset="0"/>
              </a:rPr>
              <a:t>spaces </a:t>
            </a:r>
            <a:r>
              <a:rPr lang="en-US" sz="2800" dirty="0">
                <a:latin typeface="Times New Roman" panose="02020603050405020304" pitchFamily="18" charset="0"/>
                <a:cs typeface="Times New Roman" panose="02020603050405020304" pitchFamily="18" charset="0"/>
              </a:rPr>
              <a:t>of mesophyll are connected to the outside air through stomata. Outside air is seldom </a:t>
            </a:r>
          </a:p>
          <a:p>
            <a:pPr algn="just"/>
            <a:r>
              <a:rPr lang="en-US" sz="2800" dirty="0">
                <a:latin typeface="Times New Roman" panose="02020603050405020304" pitchFamily="18" charset="0"/>
                <a:cs typeface="Times New Roman" panose="02020603050405020304" pitchFamily="18" charset="0"/>
              </a:rPr>
              <a:t>saturated with water </a:t>
            </a:r>
            <a:r>
              <a:rPr lang="en-US" sz="2800" dirty="0" err="1">
                <a:latin typeface="Times New Roman" panose="02020603050405020304" pitchFamily="18" charset="0"/>
                <a:cs typeface="Times New Roman" panose="02020603050405020304" pitchFamily="18" charset="0"/>
              </a:rPr>
              <a:t>vapours</a:t>
            </a:r>
            <a:r>
              <a:rPr lang="en-US" sz="2800" dirty="0">
                <a:latin typeface="Times New Roman" panose="02020603050405020304" pitchFamily="18" charset="0"/>
                <a:cs typeface="Times New Roman" panose="02020603050405020304" pitchFamily="18" charset="0"/>
              </a:rPr>
              <a:t>. It has a lower water potential than the moist air present inside </a:t>
            </a:r>
            <a:r>
              <a:rPr lang="en-US" sz="2800" dirty="0" smtClean="0">
                <a:latin typeface="Times New Roman" panose="02020603050405020304" pitchFamily="18" charset="0"/>
                <a:cs typeface="Times New Roman" panose="02020603050405020304" pitchFamily="18" charset="0"/>
              </a:rPr>
              <a:t>the </a:t>
            </a:r>
            <a:r>
              <a:rPr lang="en-US" sz="2800" dirty="0">
                <a:latin typeface="Times New Roman" panose="02020603050405020304" pitchFamily="18" charset="0"/>
                <a:cs typeface="Times New Roman" panose="02020603050405020304" pitchFamily="18" charset="0"/>
              </a:rPr>
              <a:t>leaf</a:t>
            </a:r>
            <a:r>
              <a:rPr lang="en-US" sz="2800" dirty="0" smtClean="0">
                <a:latin typeface="Times New Roman" panose="02020603050405020304" pitchFamily="18" charset="0"/>
                <a:cs typeface="Times New Roman" panose="02020603050405020304" pitchFamily="18" charset="0"/>
              </a:rPr>
              <a:t>.</a:t>
            </a:r>
          </a:p>
          <a:p>
            <a:pPr algn="just"/>
            <a:endParaRPr lang="en-US" sz="2800" dirty="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	Therefore</a:t>
            </a:r>
            <a:r>
              <a:rPr lang="en-US" sz="2800" dirty="0">
                <a:latin typeface="Times New Roman" panose="02020603050405020304" pitchFamily="18" charset="0"/>
                <a:cs typeface="Times New Roman" panose="02020603050405020304" pitchFamily="18" charset="0"/>
              </a:rPr>
              <a:t>, water </a:t>
            </a:r>
            <a:r>
              <a:rPr lang="en-US" sz="2800" dirty="0" err="1">
                <a:latin typeface="Times New Roman" panose="02020603050405020304" pitchFamily="18" charset="0"/>
                <a:cs typeface="Times New Roman" panose="02020603050405020304" pitchFamily="18" charset="0"/>
              </a:rPr>
              <a:t>vapours</a:t>
            </a:r>
            <a:r>
              <a:rPr lang="en-US" sz="2800" dirty="0">
                <a:latin typeface="Times New Roman" panose="02020603050405020304" pitchFamily="18" charset="0"/>
                <a:cs typeface="Times New Roman" panose="02020603050405020304" pitchFamily="18" charset="0"/>
              </a:rPr>
              <a:t> diffuse out of the leaves. The mesophyll cells continue to </a:t>
            </a:r>
            <a:r>
              <a:rPr lang="en-US" sz="2800" dirty="0" smtClean="0">
                <a:latin typeface="Times New Roman" panose="02020603050405020304" pitchFamily="18" charset="0"/>
                <a:cs typeface="Times New Roman" panose="02020603050405020304" pitchFamily="18" charset="0"/>
              </a:rPr>
              <a:t>lose </a:t>
            </a:r>
            <a:r>
              <a:rPr lang="en-US" sz="2800" dirty="0">
                <a:latin typeface="Times New Roman" panose="02020603050405020304" pitchFamily="18" charset="0"/>
                <a:cs typeface="Times New Roman" panose="02020603050405020304" pitchFamily="18" charset="0"/>
              </a:rPr>
              <a:t>water to the intercellular spaces. As a result curvature of meniscus holding water </a:t>
            </a:r>
            <a:r>
              <a:rPr lang="en-US" sz="2800" dirty="0" smtClean="0">
                <a:latin typeface="Times New Roman" panose="02020603050405020304" pitchFamily="18" charset="0"/>
                <a:cs typeface="Times New Roman" panose="02020603050405020304" pitchFamily="18" charset="0"/>
              </a:rPr>
              <a:t>increases </a:t>
            </a:r>
            <a:r>
              <a:rPr lang="en-US" sz="2800" dirty="0">
                <a:latin typeface="Times New Roman" panose="02020603050405020304" pitchFamily="18" charset="0"/>
                <a:cs typeface="Times New Roman" panose="02020603050405020304" pitchFamily="18" charset="0"/>
              </a:rPr>
              <a:t>resulting in increase in surface tension and decrease in water potential, sometimes </a:t>
            </a:r>
          </a:p>
          <a:p>
            <a:pPr algn="just"/>
            <a:r>
              <a:rPr lang="en-US" sz="2800" dirty="0">
                <a:latin typeface="Times New Roman" panose="02020603050405020304" pitchFamily="18" charset="0"/>
                <a:cs typeface="Times New Roman" panose="02020603050405020304" pitchFamily="18" charset="0"/>
              </a:rPr>
              <a:t>to -30 bars. The mesophyll cells withdraw water from the deeper cells as its molecules are </a:t>
            </a:r>
            <a:r>
              <a:rPr lang="en-US" sz="2800" dirty="0" smtClean="0">
                <a:latin typeface="Times New Roman" panose="02020603050405020304" pitchFamily="18" charset="0"/>
                <a:cs typeface="Times New Roman" panose="02020603050405020304" pitchFamily="18" charset="0"/>
              </a:rPr>
              <a:t>held </a:t>
            </a:r>
            <a:r>
              <a:rPr lang="en-US" sz="2800" dirty="0">
                <a:latin typeface="Times New Roman" panose="02020603050405020304" pitchFamily="18" charset="0"/>
                <a:cs typeface="Times New Roman" panose="02020603050405020304" pitchFamily="18" charset="0"/>
              </a:rPr>
              <a:t>together by hydrogen bonds.</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258842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4812" y="201707"/>
            <a:ext cx="11268633" cy="6555641"/>
          </a:xfrm>
          <a:prstGeom prst="rect">
            <a:avLst/>
          </a:prstGeom>
        </p:spPr>
        <p:txBody>
          <a:bodyPr wrap="square">
            <a:spAutoFit/>
          </a:bodyPr>
          <a:lstStyle/>
          <a:p>
            <a:pPr algn="just"/>
            <a:r>
              <a:rPr lang="en-US" sz="2800" dirty="0" smtClean="0">
                <a:latin typeface="Times New Roman" panose="02020603050405020304" pitchFamily="18" charset="0"/>
                <a:cs typeface="Times New Roman" panose="02020603050405020304" pitchFamily="18" charset="0"/>
              </a:rPr>
              <a:t>	The </a:t>
            </a:r>
            <a:r>
              <a:rPr lang="en-US" sz="2800" dirty="0">
                <a:latin typeface="Times New Roman" panose="02020603050405020304" pitchFamily="18" charset="0"/>
                <a:cs typeface="Times New Roman" panose="02020603050405020304" pitchFamily="18" charset="0"/>
              </a:rPr>
              <a:t>deeper cells in turn obtain water from the </a:t>
            </a:r>
            <a:r>
              <a:rPr lang="en-US" sz="2800" dirty="0" err="1">
                <a:latin typeface="Times New Roman" panose="02020603050405020304" pitchFamily="18" charset="0"/>
                <a:cs typeface="Times New Roman" panose="02020603050405020304" pitchFamily="18" charset="0"/>
              </a:rPr>
              <a:t>tracheary</a:t>
            </a:r>
            <a:r>
              <a:rPr lang="en-US" sz="2800" dirty="0">
                <a:latin typeface="Times New Roman" panose="02020603050405020304" pitchFamily="18" charset="0"/>
                <a:cs typeface="Times New Roman" panose="02020603050405020304" pitchFamily="18" charset="0"/>
              </a:rPr>
              <a:t> elements. The water in the </a:t>
            </a:r>
            <a:r>
              <a:rPr lang="en-US" sz="2800" dirty="0" err="1" smtClean="0">
                <a:latin typeface="Times New Roman" panose="02020603050405020304" pitchFamily="18" charset="0"/>
                <a:cs typeface="Times New Roman" panose="02020603050405020304" pitchFamily="18" charset="0"/>
              </a:rPr>
              <a:t>tracheary</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elements would, therefore, come under tension. A similar tension is felt in </a:t>
            </a:r>
            <a:r>
              <a:rPr lang="en-US" sz="2800" dirty="0" smtClean="0">
                <a:latin typeface="Times New Roman" panose="02020603050405020304" pitchFamily="18" charset="0"/>
                <a:cs typeface="Times New Roman" panose="02020603050405020304" pitchFamily="18" charset="0"/>
              </a:rPr>
              <a:t>millions of </a:t>
            </a:r>
            <a:r>
              <a:rPr lang="en-US" sz="2800" dirty="0" err="1">
                <a:latin typeface="Times New Roman" panose="02020603050405020304" pitchFamily="18" charset="0"/>
                <a:cs typeface="Times New Roman" panose="02020603050405020304" pitchFamily="18" charset="0"/>
              </a:rPr>
              <a:t>tracheary</a:t>
            </a:r>
            <a:r>
              <a:rPr lang="en-US" sz="2800" dirty="0">
                <a:latin typeface="Times New Roman" panose="02020603050405020304" pitchFamily="18" charset="0"/>
                <a:cs typeface="Times New Roman" panose="02020603050405020304" pitchFamily="18" charset="0"/>
              </a:rPr>
              <a:t> elements lying adjacent to the transpiring cells.</a:t>
            </a:r>
          </a:p>
          <a:p>
            <a:pPr algn="just"/>
            <a:r>
              <a:rPr lang="en-US" sz="2800" dirty="0" smtClean="0">
                <a:latin typeface="Times New Roman" panose="02020603050405020304" pitchFamily="18" charset="0"/>
                <a:cs typeface="Times New Roman" panose="02020603050405020304" pitchFamily="18" charset="0"/>
              </a:rPr>
              <a:t>	It </a:t>
            </a:r>
            <a:r>
              <a:rPr lang="en-US" sz="2800" dirty="0">
                <a:latin typeface="Times New Roman" panose="02020603050405020304" pitchFamily="18" charset="0"/>
                <a:cs typeface="Times New Roman" panose="02020603050405020304" pitchFamily="18" charset="0"/>
              </a:rPr>
              <a:t>causes the whole water column of the plant to come under tension. As the tension </a:t>
            </a:r>
            <a:r>
              <a:rPr lang="en-US" sz="2800" dirty="0" smtClean="0">
                <a:latin typeface="Times New Roman" panose="02020603050405020304" pitchFamily="18" charset="0"/>
                <a:cs typeface="Times New Roman" panose="02020603050405020304" pitchFamily="18" charset="0"/>
              </a:rPr>
              <a:t>develops </a:t>
            </a:r>
            <a:r>
              <a:rPr lang="en-US" sz="2800" dirty="0">
                <a:latin typeface="Times New Roman" panose="02020603050405020304" pitchFamily="18" charset="0"/>
                <a:cs typeface="Times New Roman" panose="02020603050405020304" pitchFamily="18" charset="0"/>
              </a:rPr>
              <a:t>due to transpiration, it is also called </a:t>
            </a:r>
            <a:r>
              <a:rPr lang="en-US" sz="2800" b="1" dirty="0">
                <a:latin typeface="Times New Roman" panose="02020603050405020304" pitchFamily="18" charset="0"/>
                <a:cs typeface="Times New Roman" panose="02020603050405020304" pitchFamily="18" charset="0"/>
              </a:rPr>
              <a:t>transpiration pull.</a:t>
            </a:r>
            <a:r>
              <a:rPr lang="en-US" sz="2800" dirty="0">
                <a:latin typeface="Times New Roman" panose="02020603050405020304" pitchFamily="18" charset="0"/>
                <a:cs typeface="Times New Roman" panose="02020603050405020304" pitchFamily="18" charset="0"/>
              </a:rPr>
              <a:t> On account of tension </a:t>
            </a:r>
            <a:r>
              <a:rPr lang="en-US" sz="2800" dirty="0" smtClean="0">
                <a:latin typeface="Times New Roman" panose="02020603050405020304" pitchFamily="18" charset="0"/>
                <a:cs typeface="Times New Roman" panose="02020603050405020304" pitchFamily="18" charset="0"/>
              </a:rPr>
              <a:t>created </a:t>
            </a:r>
            <a:r>
              <a:rPr lang="en-US" sz="2800" dirty="0">
                <a:latin typeface="Times New Roman" panose="02020603050405020304" pitchFamily="18" charset="0"/>
                <a:cs typeface="Times New Roman" panose="02020603050405020304" pitchFamily="18" charset="0"/>
              </a:rPr>
              <a:t>by transpiration, the water column of the plant is pulled up passively from below to </a:t>
            </a:r>
            <a:r>
              <a:rPr lang="en-US" sz="2800" dirty="0" smtClean="0">
                <a:latin typeface="Times New Roman" panose="02020603050405020304" pitchFamily="18" charset="0"/>
                <a:cs typeface="Times New Roman" panose="02020603050405020304" pitchFamily="18" charset="0"/>
              </a:rPr>
              <a:t>the </a:t>
            </a:r>
            <a:r>
              <a:rPr lang="en-US" sz="2800" dirty="0">
                <a:latin typeface="Times New Roman" panose="02020603050405020304" pitchFamily="18" charset="0"/>
                <a:cs typeface="Times New Roman" panose="02020603050405020304" pitchFamily="18" charset="0"/>
              </a:rPr>
              <a:t>top of the plant like a </a:t>
            </a:r>
            <a:r>
              <a:rPr lang="en-US" sz="2800" dirty="0" smtClean="0">
                <a:latin typeface="Times New Roman" panose="02020603050405020304" pitchFamily="18" charset="0"/>
                <a:cs typeface="Times New Roman" panose="02020603050405020304" pitchFamily="18" charset="0"/>
              </a:rPr>
              <a:t>rope.</a:t>
            </a:r>
          </a:p>
          <a:p>
            <a:pPr algn="just"/>
            <a:endParaRPr lang="en-US" sz="2800"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	As </a:t>
            </a:r>
            <a:r>
              <a:rPr lang="en-US" sz="2800" dirty="0">
                <a:latin typeface="Times New Roman" panose="02020603050405020304" pitchFamily="18" charset="0"/>
                <a:cs typeface="Times New Roman" panose="02020603050405020304" pitchFamily="18" charset="0"/>
              </a:rPr>
              <a:t>a tension of one atmosphere is sufficient to pull water to a height of about 10 </a:t>
            </a:r>
            <a:r>
              <a:rPr lang="en-US" sz="2800" dirty="0" err="1">
                <a:latin typeface="Times New Roman" panose="02020603050405020304" pitchFamily="18" charset="0"/>
                <a:cs typeface="Times New Roman" panose="02020603050405020304" pitchFamily="18" charset="0"/>
              </a:rPr>
              <a:t>metres</a:t>
            </a:r>
            <a:r>
              <a:rPr lang="en-US" sz="2800" dirty="0">
                <a:latin typeface="Times New Roman" panose="02020603050405020304" pitchFamily="18" charset="0"/>
                <a:cs typeface="Times New Roman" panose="02020603050405020304" pitchFamily="18" charset="0"/>
              </a:rPr>
              <a:t>, a tension of 10-20 </a:t>
            </a:r>
            <a:r>
              <a:rPr lang="en-US" sz="2800" dirty="0" err="1">
                <a:latin typeface="Times New Roman" panose="02020603050405020304" pitchFamily="18" charset="0"/>
                <a:cs typeface="Times New Roman" panose="02020603050405020304" pitchFamily="18" charset="0"/>
              </a:rPr>
              <a:t>atm</a:t>
            </a:r>
            <a:r>
              <a:rPr lang="en-US" sz="2800" dirty="0">
                <a:latin typeface="Times New Roman" panose="02020603050405020304" pitchFamily="18" charset="0"/>
                <a:cs typeface="Times New Roman" panose="02020603050405020304" pitchFamily="18" charset="0"/>
              </a:rPr>
              <a:t> is sufficient to raise water to the height of the tallest tree over 130 m. It overcomes, (</a:t>
            </a:r>
            <a:r>
              <a:rPr lang="en-US" sz="2800" dirty="0" err="1">
                <a:latin typeface="Times New Roman" panose="02020603050405020304" pitchFamily="18" charset="0"/>
                <a:cs typeface="Times New Roman" panose="02020603050405020304" pitchFamily="18" charset="0"/>
              </a:rPr>
              <a:t>i</a:t>
            </a:r>
            <a:r>
              <a:rPr lang="en-US" sz="2800" dirty="0">
                <a:latin typeface="Times New Roman" panose="02020603050405020304" pitchFamily="18" charset="0"/>
                <a:cs typeface="Times New Roman" panose="02020603050405020304" pitchFamily="18" charset="0"/>
              </a:rPr>
              <a:t>) gravitational pull, (ii) resistance of narrow xylem channels and their end walls, (iii) resistance of living cells of the root that lie in the path of water from soil to xylem, (iv) resistance offered by water coming out of narrow capillary pores of the soil.</a:t>
            </a:r>
          </a:p>
        </p:txBody>
      </p:sp>
    </p:spTree>
    <p:extLst>
      <p:ext uri="{BB962C8B-B14F-4D97-AF65-F5344CB8AC3E}">
        <p14:creationId xmlns:p14="http://schemas.microsoft.com/office/powerpoint/2010/main" val="26745375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988" y="161364"/>
            <a:ext cx="5244353" cy="5889812"/>
          </a:xfrm>
          <a:prstGeom prst="rect">
            <a:avLst/>
          </a:prstGeom>
        </p:spPr>
      </p:pic>
      <p:pic>
        <p:nvPicPr>
          <p:cNvPr id="3" name="Picture 2"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0460" y="161364"/>
            <a:ext cx="4666128" cy="6441141"/>
          </a:xfrm>
          <a:prstGeom prst="rect">
            <a:avLst/>
          </a:prstGeom>
        </p:spPr>
      </p:pic>
    </p:spTree>
    <p:extLst>
      <p:ext uri="{BB962C8B-B14F-4D97-AF65-F5344CB8AC3E}">
        <p14:creationId xmlns:p14="http://schemas.microsoft.com/office/powerpoint/2010/main" val="1450585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8224" y="411139"/>
            <a:ext cx="11322423" cy="6124754"/>
          </a:xfrm>
          <a:prstGeom prst="rect">
            <a:avLst/>
          </a:prstGeom>
        </p:spPr>
        <p:txBody>
          <a:bodyPr wrap="square">
            <a:spAutoFit/>
          </a:bodyPr>
          <a:lstStyle/>
          <a:p>
            <a:r>
              <a:rPr lang="en-US" sz="2800" b="1" dirty="0">
                <a:latin typeface="Times New Roman" panose="02020603050405020304" pitchFamily="18" charset="0"/>
                <a:cs typeface="Times New Roman" panose="02020603050405020304" pitchFamily="18" charset="0"/>
              </a:rPr>
              <a:t>Evidences:</a:t>
            </a:r>
          </a:p>
          <a:p>
            <a:pPr algn="just"/>
            <a:r>
              <a:rPr lang="en-US" sz="2800" dirty="0">
                <a:latin typeface="Times New Roman" panose="02020603050405020304" pitchFamily="18" charset="0"/>
                <a:cs typeface="Times New Roman" panose="02020603050405020304" pitchFamily="18" charset="0"/>
              </a:rPr>
              <a:t>(</a:t>
            </a:r>
            <a:r>
              <a:rPr lang="en-US" sz="2800" dirty="0" err="1">
                <a:latin typeface="Times New Roman" panose="02020603050405020304" pitchFamily="18" charset="0"/>
                <a:cs typeface="Times New Roman" panose="02020603050405020304" pitchFamily="18" charset="0"/>
              </a:rPr>
              <a:t>i</a:t>
            </a:r>
            <a:r>
              <a:rPr lang="en-US" sz="2800" dirty="0">
                <a:latin typeface="Times New Roman" panose="02020603050405020304" pitchFamily="18" charset="0"/>
                <a:cs typeface="Times New Roman" panose="02020603050405020304" pitchFamily="18" charset="0"/>
              </a:rPr>
              <a:t>)The rate of water absorption and hence ascent of sap closely follows the rate of </a:t>
            </a:r>
            <a:r>
              <a:rPr lang="en-US" sz="2800" dirty="0" smtClean="0">
                <a:latin typeface="Times New Roman" panose="02020603050405020304" pitchFamily="18" charset="0"/>
                <a:cs typeface="Times New Roman" panose="02020603050405020304" pitchFamily="18" charset="0"/>
              </a:rPr>
              <a:t>transpiration</a:t>
            </a:r>
            <a:r>
              <a:rPr lang="en-US" sz="2800" dirty="0">
                <a:latin typeface="Times New Roman" panose="02020603050405020304" pitchFamily="18" charset="0"/>
                <a:cs typeface="Times New Roman" panose="02020603050405020304" pitchFamily="18" charset="0"/>
              </a:rPr>
              <a:t>,</a:t>
            </a:r>
          </a:p>
          <a:p>
            <a:pPr algn="just"/>
            <a:r>
              <a:rPr lang="en-US" sz="2800" dirty="0">
                <a:latin typeface="Times New Roman" panose="02020603050405020304" pitchFamily="18" charset="0"/>
                <a:cs typeface="Times New Roman" panose="02020603050405020304" pitchFamily="18" charset="0"/>
              </a:rPr>
              <a:t>(ii)Evaporation of water from a porous pot or </a:t>
            </a:r>
            <a:r>
              <a:rPr lang="en-US" sz="2800" dirty="0" err="1">
                <a:latin typeface="Times New Roman" panose="02020603050405020304" pitchFamily="18" charset="0"/>
                <a:cs typeface="Times New Roman" panose="02020603050405020304" pitchFamily="18" charset="0"/>
              </a:rPr>
              <a:t>atmometer</a:t>
            </a:r>
            <a:r>
              <a:rPr lang="en-US" sz="2800" dirty="0">
                <a:latin typeface="Times New Roman" panose="02020603050405020304" pitchFamily="18" charset="0"/>
                <a:cs typeface="Times New Roman" panose="02020603050405020304" pitchFamily="18" charset="0"/>
              </a:rPr>
              <a:t> can produce a tension in the water </a:t>
            </a:r>
            <a:r>
              <a:rPr lang="en-US" sz="2800" dirty="0" smtClean="0">
                <a:latin typeface="Times New Roman" panose="02020603050405020304" pitchFamily="18" charset="0"/>
                <a:cs typeface="Times New Roman" panose="02020603050405020304" pitchFamily="18" charset="0"/>
              </a:rPr>
              <a:t>column </a:t>
            </a:r>
            <a:r>
              <a:rPr lang="en-US" sz="2800" dirty="0">
                <a:latin typeface="Times New Roman" panose="02020603050405020304" pitchFamily="18" charset="0"/>
                <a:cs typeface="Times New Roman" panose="02020603050405020304" pitchFamily="18" charset="0"/>
              </a:rPr>
              <a:t>present in attached tube. It can even raise a column of mercury to sufficient height .</a:t>
            </a:r>
          </a:p>
          <a:p>
            <a:pPr algn="just"/>
            <a:r>
              <a:rPr lang="en-US" sz="2800" dirty="0">
                <a:latin typeface="Times New Roman" panose="02020603050405020304" pitchFamily="18" charset="0"/>
                <a:cs typeface="Times New Roman" panose="02020603050405020304" pitchFamily="18" charset="0"/>
              </a:rPr>
              <a:t>(iii)Shoot attached to a tube having water and dipping in a beaker having mercury can cause </a:t>
            </a:r>
            <a:r>
              <a:rPr lang="en-US" sz="2800" dirty="0" smtClean="0">
                <a:latin typeface="Times New Roman" panose="02020603050405020304" pitchFamily="18" charset="0"/>
                <a:cs typeface="Times New Roman" panose="02020603050405020304" pitchFamily="18" charset="0"/>
              </a:rPr>
              <a:t>the </a:t>
            </a:r>
            <a:r>
              <a:rPr lang="en-US" sz="2800" dirty="0">
                <a:latin typeface="Times New Roman" panose="02020603050405020304" pitchFamily="18" charset="0"/>
                <a:cs typeface="Times New Roman" panose="02020603050405020304" pitchFamily="18" charset="0"/>
              </a:rPr>
              <a:t>movement of mercury into the tube showing transpiration pull </a:t>
            </a:r>
            <a:endParaRPr lang="en-US" sz="2800"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iv)In a branch cut from a rapidly transpiring plant, water snaps away from the cut end </a:t>
            </a:r>
            <a:r>
              <a:rPr lang="en-US" sz="2800" dirty="0" smtClean="0">
                <a:latin typeface="Times New Roman" panose="02020603050405020304" pitchFamily="18" charset="0"/>
                <a:cs typeface="Times New Roman" panose="02020603050405020304" pitchFamily="18" charset="0"/>
              </a:rPr>
              <a:t>showing </a:t>
            </a:r>
            <a:r>
              <a:rPr lang="en-US" sz="2800" dirty="0">
                <a:latin typeface="Times New Roman" panose="02020603050405020304" pitchFamily="18" charset="0"/>
                <a:cs typeface="Times New Roman" panose="02020603050405020304" pitchFamily="18" charset="0"/>
              </a:rPr>
              <a:t>that the water column is under tension,</a:t>
            </a:r>
          </a:p>
          <a:p>
            <a:pPr algn="just"/>
            <a:r>
              <a:rPr lang="en-US" sz="2800" dirty="0">
                <a:latin typeface="Times New Roman" panose="02020603050405020304" pitchFamily="18" charset="0"/>
                <a:cs typeface="Times New Roman" panose="02020603050405020304" pitchFamily="18" charset="0"/>
              </a:rPr>
              <a:t>(v)With the help of </a:t>
            </a:r>
            <a:r>
              <a:rPr lang="en-US" sz="2800" dirty="0" err="1">
                <a:latin typeface="Times New Roman" panose="02020603050405020304" pitchFamily="18" charset="0"/>
                <a:cs typeface="Times New Roman" panose="02020603050405020304" pitchFamily="18" charset="0"/>
              </a:rPr>
              <a:t>dendrograph</a:t>
            </a:r>
            <a:r>
              <a:rPr lang="en-US" sz="2800" dirty="0">
                <a:latin typeface="Times New Roman" panose="02020603050405020304" pitchFamily="18" charset="0"/>
                <a:cs typeface="Times New Roman" panose="02020603050405020304" pitchFamily="18" charset="0"/>
              </a:rPr>
              <a:t> it is found that tree trunks contract during the day time and </a:t>
            </a:r>
            <a:r>
              <a:rPr lang="en-US" sz="2800" dirty="0" smtClean="0">
                <a:latin typeface="Times New Roman" panose="02020603050405020304" pitchFamily="18" charset="0"/>
                <a:cs typeface="Times New Roman" panose="02020603050405020304" pitchFamily="18" charset="0"/>
              </a:rPr>
              <a:t>expand </a:t>
            </a:r>
            <a:r>
              <a:rPr lang="en-US" sz="2800" dirty="0">
                <a:latin typeface="Times New Roman" panose="02020603050405020304" pitchFamily="18" charset="0"/>
                <a:cs typeface="Times New Roman" panose="02020603050405020304" pitchFamily="18" charset="0"/>
              </a:rPr>
              <a:t>during the night. Contraction is caused by narrowing of </a:t>
            </a:r>
            <a:r>
              <a:rPr lang="en-US" sz="2800" dirty="0" err="1">
                <a:latin typeface="Times New Roman" panose="02020603050405020304" pitchFamily="18" charset="0"/>
                <a:cs typeface="Times New Roman" panose="02020603050405020304" pitchFamily="18" charset="0"/>
              </a:rPr>
              <a:t>tracheary</a:t>
            </a:r>
            <a:r>
              <a:rPr lang="en-US" sz="2800" dirty="0">
                <a:latin typeface="Times New Roman" panose="02020603050405020304" pitchFamily="18" charset="0"/>
                <a:cs typeface="Times New Roman" panose="02020603050405020304" pitchFamily="18" charset="0"/>
              </a:rPr>
              <a:t> elements when the </a:t>
            </a:r>
            <a:r>
              <a:rPr lang="en-US" sz="2800" dirty="0" smtClean="0">
                <a:latin typeface="Times New Roman" panose="02020603050405020304" pitchFamily="18" charset="0"/>
                <a:cs typeface="Times New Roman" panose="02020603050405020304" pitchFamily="18" charset="0"/>
              </a:rPr>
              <a:t>contained </a:t>
            </a:r>
            <a:r>
              <a:rPr lang="en-US" sz="2800" dirty="0">
                <a:latin typeface="Times New Roman" panose="02020603050405020304" pitchFamily="18" charset="0"/>
                <a:cs typeface="Times New Roman" panose="02020603050405020304" pitchFamily="18" charset="0"/>
              </a:rPr>
              <a:t>water is under tension,</a:t>
            </a:r>
          </a:p>
        </p:txBody>
      </p:sp>
    </p:spTree>
    <p:extLst>
      <p:ext uri="{BB962C8B-B14F-4D97-AF65-F5344CB8AC3E}">
        <p14:creationId xmlns:p14="http://schemas.microsoft.com/office/powerpoint/2010/main" val="2179640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6483" y="1326848"/>
            <a:ext cx="10582835" cy="3970318"/>
          </a:xfrm>
          <a:prstGeom prst="rect">
            <a:avLst/>
          </a:prstGeom>
        </p:spPr>
        <p:txBody>
          <a:bodyPr wrap="square">
            <a:spAutoFit/>
          </a:bodyPr>
          <a:lstStyle/>
          <a:p>
            <a:pPr algn="just"/>
            <a:r>
              <a:rPr lang="en-US" sz="2800" dirty="0">
                <a:latin typeface="Times New Roman" panose="02020603050405020304" pitchFamily="18" charset="0"/>
                <a:cs typeface="Times New Roman" panose="02020603050405020304" pitchFamily="18" charset="0"/>
              </a:rPr>
              <a:t>(vi)The maximum tension observed in water column is 10-20 atm. It is sufficient to pull </a:t>
            </a:r>
            <a:r>
              <a:rPr lang="en-US" sz="2800" dirty="0" smtClean="0">
                <a:latin typeface="Times New Roman" panose="02020603050405020304" pitchFamily="18" charset="0"/>
                <a:cs typeface="Times New Roman" panose="02020603050405020304" pitchFamily="18" charset="0"/>
              </a:rPr>
              <a:t>the water </a:t>
            </a:r>
            <a:r>
              <a:rPr lang="en-US" sz="2800" dirty="0">
                <a:latin typeface="Times New Roman" panose="02020603050405020304" pitchFamily="18" charset="0"/>
                <a:cs typeface="Times New Roman" panose="02020603050405020304" pitchFamily="18" charset="0"/>
              </a:rPr>
              <a:t>to the top of the tallest trees of even more than 130 </a:t>
            </a:r>
            <a:r>
              <a:rPr lang="en-US" sz="2800" dirty="0" err="1">
                <a:latin typeface="Times New Roman" panose="02020603050405020304" pitchFamily="18" charset="0"/>
                <a:cs typeface="Times New Roman" panose="02020603050405020304" pitchFamily="18" charset="0"/>
              </a:rPr>
              <a:t>metres</a:t>
            </a:r>
            <a:r>
              <a:rPr lang="en-US" sz="2800" dirty="0">
                <a:latin typeface="Times New Roman" panose="02020603050405020304" pitchFamily="18" charset="0"/>
                <a:cs typeface="Times New Roman" panose="02020603050405020304" pitchFamily="18" charset="0"/>
              </a:rPr>
              <a:t> in height. The tension </a:t>
            </a:r>
            <a:r>
              <a:rPr lang="en-US" sz="2800" dirty="0" smtClean="0">
                <a:latin typeface="Times New Roman" panose="02020603050405020304" pitchFamily="18" charset="0"/>
                <a:cs typeface="Times New Roman" panose="02020603050405020304" pitchFamily="18" charset="0"/>
              </a:rPr>
              <a:t>cannot </a:t>
            </a:r>
            <a:r>
              <a:rPr lang="en-US" sz="2800" dirty="0">
                <a:latin typeface="Times New Roman" panose="02020603050405020304" pitchFamily="18" charset="0"/>
                <a:cs typeface="Times New Roman" panose="02020603050405020304" pitchFamily="18" charset="0"/>
              </a:rPr>
              <a:t>break the continuity of water column as cohesive force of xylem sap is 45 to 207 atm</a:t>
            </a:r>
            <a:r>
              <a:rPr lang="en-US" sz="2800" dirty="0" smtClean="0">
                <a:latin typeface="Times New Roman" panose="02020603050405020304" pitchFamily="18" charset="0"/>
                <a:cs typeface="Times New Roman" panose="02020603050405020304" pitchFamily="18" charset="0"/>
              </a:rPr>
              <a:t>.</a:t>
            </a:r>
          </a:p>
          <a:p>
            <a:pPr algn="just"/>
            <a:endParaRPr lang="en-US" sz="2800" dirty="0">
              <a:latin typeface="Times New Roman" panose="02020603050405020304" pitchFamily="18" charset="0"/>
              <a:cs typeface="Times New Roman" panose="02020603050405020304" pitchFamily="18" charset="0"/>
            </a:endParaRPr>
          </a:p>
          <a:p>
            <a:pPr algn="just"/>
            <a:r>
              <a:rPr lang="en-US" sz="2800" dirty="0">
                <a:latin typeface="Times New Roman" panose="02020603050405020304" pitchFamily="18" charset="0"/>
                <a:cs typeface="Times New Roman" panose="02020603050405020304" pitchFamily="18" charset="0"/>
              </a:rPr>
              <a:t>(vii)Gymnosperms are at a disadvantage in the ascent of sap because of the presence of </a:t>
            </a:r>
            <a:r>
              <a:rPr lang="en-US" sz="2800" dirty="0" err="1" smtClean="0">
                <a:latin typeface="Times New Roman" panose="02020603050405020304" pitchFamily="18" charset="0"/>
                <a:cs typeface="Times New Roman" panose="02020603050405020304" pitchFamily="18" charset="0"/>
              </a:rPr>
              <a:t>tracheids</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instead of vessels in angiosperms. However, </a:t>
            </a:r>
            <a:r>
              <a:rPr lang="en-US" sz="2800" dirty="0" err="1">
                <a:latin typeface="Times New Roman" panose="02020603050405020304" pitchFamily="18" charset="0"/>
                <a:cs typeface="Times New Roman" panose="02020603050405020304" pitchFamily="18" charset="0"/>
              </a:rPr>
              <a:t>tracheidal</a:t>
            </a:r>
            <a:r>
              <a:rPr lang="en-US" sz="2800" dirty="0">
                <a:latin typeface="Times New Roman" panose="02020603050405020304" pitchFamily="18" charset="0"/>
                <a:cs typeface="Times New Roman" panose="02020603050405020304" pitchFamily="18" charset="0"/>
              </a:rPr>
              <a:t> xylem is less prone to </a:t>
            </a:r>
            <a:r>
              <a:rPr lang="en-US" sz="2800" dirty="0" smtClean="0">
                <a:latin typeface="Times New Roman" panose="02020603050405020304" pitchFamily="18" charset="0"/>
                <a:cs typeface="Times New Roman" panose="02020603050405020304" pitchFamily="18" charset="0"/>
              </a:rPr>
              <a:t>gravitation </a:t>
            </a:r>
            <a:r>
              <a:rPr lang="en-US" sz="2800" dirty="0">
                <a:latin typeface="Times New Roman" panose="02020603050405020304" pitchFamily="18" charset="0"/>
                <a:cs typeface="Times New Roman" panose="02020603050405020304" pitchFamily="18" charset="0"/>
              </a:rPr>
              <a:t>under tension. Therefore, most of the tall trees of the world are redwoods </a:t>
            </a:r>
            <a:r>
              <a:rPr lang="en-US" sz="2800" dirty="0" smtClean="0">
                <a:latin typeface="Times New Roman" panose="02020603050405020304" pitchFamily="18" charset="0"/>
                <a:cs typeface="Times New Roman" panose="02020603050405020304" pitchFamily="18" charset="0"/>
              </a:rPr>
              <a:t>and conifers.</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6039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0988" y="926103"/>
            <a:ext cx="11120718" cy="4832092"/>
          </a:xfrm>
          <a:prstGeom prst="rect">
            <a:avLst/>
          </a:prstGeom>
        </p:spPr>
        <p:txBody>
          <a:bodyPr wrap="square">
            <a:spAutoFit/>
          </a:bodyPr>
          <a:lstStyle/>
          <a:p>
            <a:pPr algn="just"/>
            <a:r>
              <a:rPr lang="en-US" sz="2800" b="1" dirty="0" smtClean="0">
                <a:latin typeface="Times New Roman" panose="02020603050405020304" pitchFamily="18" charset="0"/>
                <a:cs typeface="Times New Roman" panose="02020603050405020304" pitchFamily="18" charset="0"/>
              </a:rPr>
              <a:t>4.Theory </a:t>
            </a:r>
            <a:r>
              <a:rPr lang="en-US" sz="2800" b="1" dirty="0">
                <a:latin typeface="Times New Roman" panose="02020603050405020304" pitchFamily="18" charset="0"/>
                <a:cs typeface="Times New Roman" panose="02020603050405020304" pitchFamily="18" charset="0"/>
              </a:rPr>
              <a:t>of Capillarity</a:t>
            </a:r>
            <a:r>
              <a:rPr lang="en-US" sz="2800" b="1" dirty="0" smtClean="0">
                <a:latin typeface="Times New Roman" panose="02020603050405020304" pitchFamily="18" charset="0"/>
                <a:cs typeface="Times New Roman" panose="02020603050405020304" pitchFamily="18" charset="0"/>
              </a:rPr>
              <a:t>:</a:t>
            </a:r>
          </a:p>
          <a:p>
            <a:pPr algn="just"/>
            <a:endParaRPr lang="en-US" sz="2800" b="1" dirty="0">
              <a:latin typeface="Times New Roman" panose="02020603050405020304" pitchFamily="18" charset="0"/>
              <a:cs typeface="Times New Roman" panose="02020603050405020304" pitchFamily="18" charset="0"/>
            </a:endParaRPr>
          </a:p>
          <a:p>
            <a:pPr algn="just">
              <a:lnSpc>
                <a:spcPct val="150000"/>
              </a:lnSpc>
            </a:pPr>
            <a:r>
              <a:rPr lang="en-US" sz="2800" dirty="0" smtClean="0">
                <a:latin typeface="Times New Roman" panose="02020603050405020304" pitchFamily="18" charset="0"/>
                <a:cs typeface="Times New Roman" panose="02020603050405020304" pitchFamily="18" charset="0"/>
              </a:rPr>
              <a:t>	Water </a:t>
            </a:r>
            <a:r>
              <a:rPr lang="en-US" sz="2800" dirty="0">
                <a:latin typeface="Times New Roman" panose="02020603050405020304" pitchFamily="18" charset="0"/>
                <a:cs typeface="Times New Roman" panose="02020603050405020304" pitchFamily="18" charset="0"/>
              </a:rPr>
              <a:t>rises in tubes of small diameter, kept in vessel having water, due to force of surface </a:t>
            </a:r>
            <a:r>
              <a:rPr lang="en-US" sz="2800" dirty="0" smtClean="0">
                <a:latin typeface="Times New Roman" panose="02020603050405020304" pitchFamily="18" charset="0"/>
                <a:cs typeface="Times New Roman" panose="02020603050405020304" pitchFamily="18" charset="0"/>
              </a:rPr>
              <a:t>tension </a:t>
            </a:r>
            <a:r>
              <a:rPr lang="en-US" sz="2800" dirty="0">
                <a:latin typeface="Times New Roman" panose="02020603050405020304" pitchFamily="18" charset="0"/>
                <a:cs typeface="Times New Roman" panose="02020603050405020304" pitchFamily="18" charset="0"/>
              </a:rPr>
              <a:t>or adhesion and cohesion. Water similarly rises up in the walls of xylem channels </a:t>
            </a:r>
            <a:r>
              <a:rPr lang="en-US" sz="2800" dirty="0" smtClean="0">
                <a:latin typeface="Times New Roman" panose="02020603050405020304" pitchFamily="18" charset="0"/>
                <a:cs typeface="Times New Roman" panose="02020603050405020304" pitchFamily="18" charset="0"/>
              </a:rPr>
              <a:t>due to </a:t>
            </a:r>
            <a:r>
              <a:rPr lang="en-US" sz="2800" dirty="0">
                <a:latin typeface="Times New Roman" panose="02020603050405020304" pitchFamily="18" charset="0"/>
                <a:cs typeface="Times New Roman" panose="02020603050405020304" pitchFamily="18" charset="0"/>
              </a:rPr>
              <a:t>adhesion. Cohesive force present amongst water molecules pulls the water upwards </a:t>
            </a:r>
            <a:r>
              <a:rPr lang="en-US" sz="2800" dirty="0" smtClean="0">
                <a:latin typeface="Times New Roman" panose="02020603050405020304" pitchFamily="18" charset="0"/>
                <a:cs typeface="Times New Roman" panose="02020603050405020304" pitchFamily="18" charset="0"/>
              </a:rPr>
              <a:t>through </a:t>
            </a:r>
            <a:r>
              <a:rPr lang="en-US" sz="2800" dirty="0">
                <a:latin typeface="Times New Roman" panose="02020603050405020304" pitchFamily="18" charset="0"/>
                <a:cs typeface="Times New Roman" panose="02020603050405020304" pitchFamily="18" charset="0"/>
              </a:rPr>
              <a:t>the xylem channels. The upward movement will continue till the forces of </a:t>
            </a:r>
            <a:r>
              <a:rPr lang="en-US" sz="2800" dirty="0" smtClean="0">
                <a:latin typeface="Times New Roman" panose="02020603050405020304" pitchFamily="18" charset="0"/>
                <a:cs typeface="Times New Roman" panose="02020603050405020304" pitchFamily="18" charset="0"/>
              </a:rPr>
              <a:t>adhesion </a:t>
            </a:r>
            <a:r>
              <a:rPr lang="en-US" sz="2800" dirty="0">
                <a:latin typeface="Times New Roman" panose="02020603050405020304" pitchFamily="18" charset="0"/>
                <a:cs typeface="Times New Roman" panose="02020603050405020304" pitchFamily="18" charset="0"/>
              </a:rPr>
              <a:t>and cohesion are balanced by the downward pull of gravity. </a:t>
            </a:r>
            <a:r>
              <a:rPr lang="en-US" sz="2800" dirty="0" smtClean="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000187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2047" y="0"/>
            <a:ext cx="11949953" cy="6986528"/>
          </a:xfrm>
          <a:prstGeom prst="rect">
            <a:avLst/>
          </a:prstGeom>
        </p:spPr>
        <p:txBody>
          <a:bodyPr wrap="square">
            <a:spAutoFit/>
          </a:bodyPr>
          <a:lstStyle/>
          <a:p>
            <a:pPr algn="just"/>
            <a:r>
              <a:rPr lang="en-US" sz="2800" b="1" dirty="0">
                <a:latin typeface="Times New Roman" panose="02020603050405020304" pitchFamily="18" charset="0"/>
                <a:cs typeface="Times New Roman" panose="02020603050405020304" pitchFamily="18" charset="0"/>
              </a:rPr>
              <a:t>Objections to Theory of Capillarity:</a:t>
            </a:r>
            <a:r>
              <a:rPr lang="en-US" sz="2800" b="1" dirty="0" smtClean="0">
                <a:latin typeface="Times New Roman" panose="02020603050405020304" pitchFamily="18" charset="0"/>
                <a:cs typeface="Times New Roman" panose="02020603050405020304" pitchFamily="18" charset="0"/>
              </a:rPr>
              <a:t>→</a:t>
            </a:r>
          </a:p>
          <a:p>
            <a:pPr algn="just">
              <a:lnSpc>
                <a:spcPct val="150000"/>
              </a:lnSpc>
            </a:pPr>
            <a:r>
              <a:rPr lang="en-US" sz="2800" dirty="0" smtClean="0">
                <a:latin typeface="Times New Roman" panose="02020603050405020304" pitchFamily="18" charset="0"/>
                <a:cs typeface="Times New Roman" panose="02020603050405020304" pitchFamily="18" charset="0"/>
              </a:rPr>
              <a:t>(</a:t>
            </a:r>
            <a:r>
              <a:rPr lang="en-US" sz="2800" dirty="0" err="1">
                <a:latin typeface="Times New Roman" panose="02020603050405020304" pitchFamily="18" charset="0"/>
                <a:cs typeface="Times New Roman" panose="02020603050405020304" pitchFamily="18" charset="0"/>
              </a:rPr>
              <a:t>i</a:t>
            </a:r>
            <a:r>
              <a:rPr lang="en-US" sz="2800" dirty="0">
                <a:latin typeface="Times New Roman" panose="02020603050405020304" pitchFamily="18" charset="0"/>
                <a:cs typeface="Times New Roman" panose="02020603050405020304" pitchFamily="18" charset="0"/>
              </a:rPr>
              <a:t>) The value of capillarity is very small. It can raise water to a height of about 1 </a:t>
            </a:r>
            <a:r>
              <a:rPr lang="en-US" sz="2800" dirty="0" err="1">
                <a:latin typeface="Times New Roman" panose="02020603050405020304" pitchFamily="18" charset="0"/>
                <a:cs typeface="Times New Roman" panose="02020603050405020304" pitchFamily="18" charset="0"/>
              </a:rPr>
              <a:t>metre</a:t>
            </a:r>
            <a:r>
              <a:rPr lang="en-US" sz="2800" dirty="0">
                <a:latin typeface="Times New Roman" panose="02020603050405020304" pitchFamily="18" charset="0"/>
                <a:cs typeface="Times New Roman" panose="02020603050405020304" pitchFamily="18" charset="0"/>
              </a:rPr>
              <a:t> in </a:t>
            </a:r>
            <a:r>
              <a:rPr lang="en-US" sz="2800" dirty="0" smtClean="0">
                <a:latin typeface="Times New Roman" panose="02020603050405020304" pitchFamily="18" charset="0"/>
                <a:cs typeface="Times New Roman" panose="02020603050405020304" pitchFamily="18" charset="0"/>
              </a:rPr>
              <a:t>vessels </a:t>
            </a:r>
            <a:r>
              <a:rPr lang="en-US" sz="2800" dirty="0">
                <a:latin typeface="Times New Roman" panose="02020603050405020304" pitchFamily="18" charset="0"/>
                <a:cs typeface="Times New Roman" panose="02020603050405020304" pitchFamily="18" charset="0"/>
              </a:rPr>
              <a:t>of normal diameter (0.03 mm). Therefore, if operational it will be useful to only small </a:t>
            </a:r>
            <a:r>
              <a:rPr lang="en-US" sz="2800" dirty="0" smtClean="0">
                <a:latin typeface="Times New Roman" panose="02020603050405020304" pitchFamily="18" charset="0"/>
                <a:cs typeface="Times New Roman" panose="02020603050405020304" pitchFamily="18" charset="0"/>
              </a:rPr>
              <a:t>sized </a:t>
            </a:r>
            <a:r>
              <a:rPr lang="en-US" sz="2800" dirty="0">
                <a:latin typeface="Times New Roman" panose="02020603050405020304" pitchFamily="18" charset="0"/>
                <a:cs typeface="Times New Roman" panose="02020603050405020304" pitchFamily="18" charset="0"/>
              </a:rPr>
              <a:t>paints,</a:t>
            </a:r>
          </a:p>
          <a:p>
            <a:pPr algn="just">
              <a:lnSpc>
                <a:spcPct val="150000"/>
              </a:lnSpc>
            </a:pPr>
            <a:r>
              <a:rPr lang="en-US" sz="2800" dirty="0">
                <a:latin typeface="Times New Roman" panose="02020603050405020304" pitchFamily="18" charset="0"/>
                <a:cs typeface="Times New Roman" panose="02020603050405020304" pitchFamily="18" charset="0"/>
              </a:rPr>
              <a:t>(ii) Capillarity occurs only when base of the tube dips in container having water. Xylem </a:t>
            </a:r>
            <a:r>
              <a:rPr lang="en-US" sz="2800" dirty="0" smtClean="0">
                <a:latin typeface="Times New Roman" panose="02020603050405020304" pitchFamily="18" charset="0"/>
                <a:cs typeface="Times New Roman" panose="02020603050405020304" pitchFamily="18" charset="0"/>
              </a:rPr>
              <a:t>vessels </a:t>
            </a:r>
            <a:r>
              <a:rPr lang="en-US" sz="2800" dirty="0">
                <a:latin typeface="Times New Roman" panose="02020603050405020304" pitchFamily="18" charset="0"/>
                <a:cs typeface="Times New Roman" panose="02020603050405020304" pitchFamily="18" charset="0"/>
              </a:rPr>
              <a:t>are not directly connected with soil water,</a:t>
            </a:r>
          </a:p>
          <a:p>
            <a:pPr algn="just">
              <a:lnSpc>
                <a:spcPct val="150000"/>
              </a:lnSpc>
            </a:pPr>
            <a:r>
              <a:rPr lang="en-US" sz="2800" dirty="0">
                <a:latin typeface="Times New Roman" panose="02020603050405020304" pitchFamily="18" charset="0"/>
                <a:cs typeface="Times New Roman" panose="02020603050405020304" pitchFamily="18" charset="0"/>
              </a:rPr>
              <a:t>(iii) Rise due to capillarity will increase when the lumen of vessels is less. Tall plants should, </a:t>
            </a:r>
            <a:r>
              <a:rPr lang="en-US" sz="2800" dirty="0" smtClean="0">
                <a:latin typeface="Times New Roman" panose="02020603050405020304" pitchFamily="18" charset="0"/>
                <a:cs typeface="Times New Roman" panose="02020603050405020304" pitchFamily="18" charset="0"/>
              </a:rPr>
              <a:t>therefore</a:t>
            </a:r>
            <a:r>
              <a:rPr lang="en-US" sz="2800" dirty="0">
                <a:latin typeface="Times New Roman" panose="02020603050405020304" pitchFamily="18" charset="0"/>
                <a:cs typeface="Times New Roman" panose="02020603050405020304" pitchFamily="18" charset="0"/>
              </a:rPr>
              <a:t>, have narrow vessels as compared to smaller plants. The truth is, however, reverse</a:t>
            </a:r>
            <a:r>
              <a:rPr lang="en-US" sz="2800" dirty="0" smtClean="0">
                <a:latin typeface="Times New Roman" panose="02020603050405020304" pitchFamily="18" charset="0"/>
                <a:cs typeface="Times New Roman" panose="02020603050405020304" pitchFamily="18" charset="0"/>
              </a:rPr>
              <a:t>,</a:t>
            </a:r>
          </a:p>
          <a:p>
            <a:pPr algn="just">
              <a:lnSpc>
                <a:spcPct val="150000"/>
              </a:lnSpc>
            </a:pPr>
            <a:r>
              <a:rPr lang="en-US" sz="2800" dirty="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iv)Capillarity cannot operate in plants having </a:t>
            </a:r>
            <a:r>
              <a:rPr lang="en-US" sz="2800" dirty="0" err="1">
                <a:latin typeface="Times New Roman" panose="02020603050405020304" pitchFamily="18" charset="0"/>
                <a:cs typeface="Times New Roman" panose="02020603050405020304" pitchFamily="18" charset="0"/>
              </a:rPr>
              <a:t>tracheids</a:t>
            </a:r>
            <a:r>
              <a:rPr lang="en-US" sz="2800" dirty="0">
                <a:latin typeface="Times New Roman" panose="02020603050405020304" pitchFamily="18" charset="0"/>
                <a:cs typeface="Times New Roman" panose="02020603050405020304" pitchFamily="18" charset="0"/>
              </a:rPr>
              <a:t> due to the presence of end walls.</a:t>
            </a:r>
          </a:p>
        </p:txBody>
      </p:sp>
    </p:spTree>
    <p:extLst>
      <p:ext uri="{BB962C8B-B14F-4D97-AF65-F5344CB8AC3E}">
        <p14:creationId xmlns:p14="http://schemas.microsoft.com/office/powerpoint/2010/main" val="39533575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9588" y="901930"/>
            <a:ext cx="11026588" cy="5262979"/>
          </a:xfrm>
          <a:prstGeom prst="rect">
            <a:avLst/>
          </a:prstGeom>
        </p:spPr>
        <p:txBody>
          <a:bodyPr wrap="square">
            <a:spAutoFit/>
          </a:bodyPr>
          <a:lstStyle/>
          <a:p>
            <a:r>
              <a:rPr lang="en-US" sz="2800" b="1" dirty="0">
                <a:latin typeface="Times New Roman" panose="02020603050405020304" pitchFamily="18" charset="0"/>
                <a:cs typeface="Times New Roman" panose="02020603050405020304" pitchFamily="18" charset="0"/>
              </a:rPr>
              <a:t>Cavitation:</a:t>
            </a:r>
          </a:p>
          <a:p>
            <a:pPr algn="just"/>
            <a:r>
              <a:rPr lang="en-US" sz="2800" dirty="0" smtClean="0">
                <a:latin typeface="Times New Roman" panose="02020603050405020304" pitchFamily="18" charset="0"/>
                <a:cs typeface="Times New Roman" panose="02020603050405020304" pitchFamily="18" charset="0"/>
              </a:rPr>
              <a:t>	Cavitation </a:t>
            </a:r>
            <a:r>
              <a:rPr lang="en-US" sz="2800" dirty="0">
                <a:latin typeface="Times New Roman" panose="02020603050405020304" pitchFamily="18" charset="0"/>
                <a:cs typeface="Times New Roman" panose="02020603050405020304" pitchFamily="18" charset="0"/>
              </a:rPr>
              <a:t>(L. </a:t>
            </a:r>
            <a:r>
              <a:rPr lang="en-US" sz="2800" dirty="0" err="1">
                <a:latin typeface="Times New Roman" panose="02020603050405020304" pitchFamily="18" charset="0"/>
                <a:cs typeface="Times New Roman" panose="02020603050405020304" pitchFamily="18" charset="0"/>
              </a:rPr>
              <a:t>Cavus</a:t>
            </a:r>
            <a:r>
              <a:rPr lang="en-US" sz="2800" dirty="0">
                <a:latin typeface="Times New Roman" panose="02020603050405020304" pitchFamily="18" charset="0"/>
                <a:cs typeface="Times New Roman" panose="02020603050405020304" pitchFamily="18" charset="0"/>
              </a:rPr>
              <a:t>, hollow) is the phenomenon of gas or </a:t>
            </a:r>
            <a:r>
              <a:rPr lang="en-US" sz="2800" dirty="0" err="1">
                <a:latin typeface="Times New Roman" panose="02020603050405020304" pitchFamily="18" charset="0"/>
                <a:cs typeface="Times New Roman" panose="02020603050405020304" pitchFamily="18" charset="0"/>
              </a:rPr>
              <a:t>vapour</a:t>
            </a:r>
            <a:r>
              <a:rPr lang="en-US" sz="2800" dirty="0">
                <a:latin typeface="Times New Roman" panose="02020603050405020304" pitchFamily="18" charset="0"/>
                <a:cs typeface="Times New Roman" panose="02020603050405020304" pitchFamily="18" charset="0"/>
              </a:rPr>
              <a:t> filled cavities in liquids in </a:t>
            </a:r>
            <a:r>
              <a:rPr lang="en-US" sz="2800" dirty="0" smtClean="0">
                <a:latin typeface="Times New Roman" panose="02020603050405020304" pitchFamily="18" charset="0"/>
                <a:cs typeface="Times New Roman" panose="02020603050405020304" pitchFamily="18" charset="0"/>
              </a:rPr>
              <a:t>motion </a:t>
            </a:r>
            <a:r>
              <a:rPr lang="en-US" sz="2800" dirty="0">
                <a:latin typeface="Times New Roman" panose="02020603050405020304" pitchFamily="18" charset="0"/>
                <a:cs typeface="Times New Roman" panose="02020603050405020304" pitchFamily="18" charset="0"/>
              </a:rPr>
              <a:t>in a region where the pressure of the liquid falls below its </a:t>
            </a:r>
            <a:r>
              <a:rPr lang="en-US" sz="2800" dirty="0" err="1">
                <a:latin typeface="Times New Roman" panose="02020603050405020304" pitchFamily="18" charset="0"/>
                <a:cs typeface="Times New Roman" panose="02020603050405020304" pitchFamily="18" charset="0"/>
              </a:rPr>
              <a:t>vapour</a:t>
            </a:r>
            <a:r>
              <a:rPr lang="en-US" sz="2800" dirty="0">
                <a:latin typeface="Times New Roman" panose="02020603050405020304" pitchFamily="18" charset="0"/>
                <a:cs typeface="Times New Roman" panose="02020603050405020304" pitchFamily="18" charset="0"/>
              </a:rPr>
              <a:t> pressure. Cavitation </a:t>
            </a:r>
            <a:r>
              <a:rPr lang="en-US" sz="2800" dirty="0" smtClean="0">
                <a:latin typeface="Times New Roman" panose="02020603050405020304" pitchFamily="18" charset="0"/>
                <a:cs typeface="Times New Roman" panose="02020603050405020304" pitchFamily="18" charset="0"/>
              </a:rPr>
              <a:t>occurs </a:t>
            </a:r>
            <a:r>
              <a:rPr lang="en-US" sz="2800" dirty="0">
                <a:latin typeface="Times New Roman" panose="02020603050405020304" pitchFamily="18" charset="0"/>
                <a:cs typeface="Times New Roman" panose="02020603050405020304" pitchFamily="18" charset="0"/>
              </a:rPr>
              <a:t>in xylem of vascular plants when the tension of water within the xylem becomes so high </a:t>
            </a:r>
            <a:r>
              <a:rPr lang="en-US" sz="2800" dirty="0" smtClean="0">
                <a:latin typeface="Times New Roman" panose="02020603050405020304" pitchFamily="18" charset="0"/>
                <a:cs typeface="Times New Roman" panose="02020603050405020304" pitchFamily="18" charset="0"/>
              </a:rPr>
              <a:t>that </a:t>
            </a:r>
            <a:r>
              <a:rPr lang="en-US" sz="2800" dirty="0">
                <a:latin typeface="Times New Roman" panose="02020603050405020304" pitchFamily="18" charset="0"/>
                <a:cs typeface="Times New Roman" panose="02020603050405020304" pitchFamily="18" charset="0"/>
              </a:rPr>
              <a:t>dissolved air within water expands to fill either the vessels or the </a:t>
            </a:r>
            <a:r>
              <a:rPr lang="en-US" sz="2800" dirty="0" err="1">
                <a:latin typeface="Times New Roman" panose="02020603050405020304" pitchFamily="18" charset="0"/>
                <a:cs typeface="Times New Roman" panose="02020603050405020304" pitchFamily="18" charset="0"/>
              </a:rPr>
              <a:t>tracheids</a:t>
            </a:r>
            <a:r>
              <a:rPr lang="en-US" sz="2800" dirty="0">
                <a:latin typeface="Times New Roman" panose="02020603050405020304" pitchFamily="18" charset="0"/>
                <a:cs typeface="Times New Roman" panose="02020603050405020304" pitchFamily="18" charset="0"/>
              </a:rPr>
              <a:t>. </a:t>
            </a:r>
            <a:endParaRPr lang="en-US" sz="2800"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	</a:t>
            </a:r>
          </a:p>
          <a:p>
            <a:pPr algn="just"/>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The </a:t>
            </a:r>
            <a:r>
              <a:rPr lang="en-US" sz="2800" dirty="0">
                <a:latin typeface="Times New Roman" panose="02020603050405020304" pitchFamily="18" charset="0"/>
                <a:cs typeface="Times New Roman" panose="02020603050405020304" pitchFamily="18" charset="0"/>
              </a:rPr>
              <a:t>blocking of </a:t>
            </a:r>
            <a:r>
              <a:rPr lang="en-US" sz="2800" dirty="0" smtClean="0">
                <a:latin typeface="Times New Roman" panose="02020603050405020304" pitchFamily="18" charset="0"/>
                <a:cs typeface="Times New Roman" panose="02020603050405020304" pitchFamily="18" charset="0"/>
              </a:rPr>
              <a:t>a </a:t>
            </a:r>
            <a:r>
              <a:rPr lang="en-US" sz="2800" dirty="0">
                <a:latin typeface="Times New Roman" panose="02020603050405020304" pitchFamily="18" charset="0"/>
                <a:cs typeface="Times New Roman" panose="02020603050405020304" pitchFamily="18" charset="0"/>
              </a:rPr>
              <a:t>xylem vessel or tracheid by an air bubble or cavity is called as embolism (Gr. embolus, </a:t>
            </a:r>
            <a:r>
              <a:rPr lang="en-US" sz="2800" dirty="0" smtClean="0">
                <a:latin typeface="Times New Roman" panose="02020603050405020304" pitchFamily="18" charset="0"/>
                <a:cs typeface="Times New Roman" panose="02020603050405020304" pitchFamily="18" charset="0"/>
              </a:rPr>
              <a:t>stopper</a:t>
            </a:r>
            <a:r>
              <a:rPr lang="en-US" sz="2800" dirty="0">
                <a:latin typeface="Times New Roman" panose="02020603050405020304" pitchFamily="18" charset="0"/>
                <a:cs typeface="Times New Roman" panose="02020603050405020304" pitchFamily="18" charset="0"/>
              </a:rPr>
              <a:t>), and such a vessel or tracheid is said to be </a:t>
            </a:r>
            <a:r>
              <a:rPr lang="en-US" sz="2800" dirty="0" err="1">
                <a:latin typeface="Times New Roman" panose="02020603050405020304" pitchFamily="18" charset="0"/>
                <a:cs typeface="Times New Roman" panose="02020603050405020304" pitchFamily="18" charset="0"/>
              </a:rPr>
              <a:t>embolized</a:t>
            </a:r>
            <a:r>
              <a:rPr lang="en-US" sz="2800" dirty="0">
                <a:latin typeface="Times New Roman" panose="02020603050405020304" pitchFamily="18" charset="0"/>
                <a:cs typeface="Times New Roman" panose="02020603050405020304" pitchFamily="18" charset="0"/>
              </a:rPr>
              <a:t>. In scientific literature however, </a:t>
            </a:r>
            <a:r>
              <a:rPr lang="en-US" sz="2800" dirty="0" smtClean="0">
                <a:latin typeface="Times New Roman" panose="02020603050405020304" pitchFamily="18" charset="0"/>
                <a:cs typeface="Times New Roman" panose="02020603050405020304" pitchFamily="18" charset="0"/>
              </a:rPr>
              <a:t>both </a:t>
            </a:r>
            <a:r>
              <a:rPr lang="en-US" sz="2800" dirty="0">
                <a:latin typeface="Times New Roman" panose="02020603050405020304" pitchFamily="18" charset="0"/>
                <a:cs typeface="Times New Roman" panose="02020603050405020304" pitchFamily="18" charset="0"/>
              </a:rPr>
              <a:t>cavitation and embolism are very often treated as one and the same.</a:t>
            </a:r>
          </a:p>
        </p:txBody>
      </p:sp>
    </p:spTree>
    <p:extLst>
      <p:ext uri="{BB962C8B-B14F-4D97-AF65-F5344CB8AC3E}">
        <p14:creationId xmlns:p14="http://schemas.microsoft.com/office/powerpoint/2010/main" val="36039307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19516" y="1263640"/>
            <a:ext cx="10152529" cy="4832092"/>
          </a:xfrm>
          <a:prstGeom prst="rect">
            <a:avLst/>
          </a:prstGeom>
        </p:spPr>
        <p:txBody>
          <a:bodyPr wrap="square">
            <a:spAutoFit/>
          </a:bodyPr>
          <a:lstStyle/>
          <a:p>
            <a:r>
              <a:rPr lang="en-US" sz="2800" b="1" dirty="0">
                <a:latin typeface="Times New Roman" panose="02020603050405020304" pitchFamily="18" charset="0"/>
                <a:cs typeface="Times New Roman" panose="02020603050405020304" pitchFamily="18" charset="0"/>
              </a:rPr>
              <a:t>QUESTIONS:</a:t>
            </a:r>
          </a:p>
          <a:p>
            <a:r>
              <a:rPr lang="en-US" sz="2800" dirty="0">
                <a:latin typeface="Times New Roman" panose="02020603050405020304" pitchFamily="18" charset="0"/>
                <a:cs typeface="Times New Roman" panose="02020603050405020304" pitchFamily="18" charset="0"/>
              </a:rPr>
              <a:t>1. Write an account on ascent of sap in plants.</a:t>
            </a:r>
          </a:p>
          <a:p>
            <a:r>
              <a:rPr lang="en-US" sz="2800" dirty="0">
                <a:latin typeface="Times New Roman" panose="02020603050405020304" pitchFamily="18" charset="0"/>
                <a:cs typeface="Times New Roman" panose="02020603050405020304" pitchFamily="18" charset="0"/>
              </a:rPr>
              <a:t>2. Explain in detail the transpiration pull &amp; cohesion of water theory of Ascent of sap.</a:t>
            </a:r>
          </a:p>
          <a:p>
            <a:r>
              <a:rPr lang="en-US" sz="2800" dirty="0">
                <a:latin typeface="Times New Roman" panose="02020603050405020304" pitchFamily="18" charset="0"/>
                <a:cs typeface="Times New Roman" panose="02020603050405020304" pitchFamily="18" charset="0"/>
              </a:rPr>
              <a:t>3. Can the ascent of sap occur in trees by root pressure only? Explain.</a:t>
            </a:r>
          </a:p>
          <a:p>
            <a:r>
              <a:rPr lang="en-US" sz="2800" dirty="0">
                <a:latin typeface="Times New Roman" panose="02020603050405020304" pitchFamily="18" charset="0"/>
                <a:cs typeface="Times New Roman" panose="02020603050405020304" pitchFamily="18" charset="0"/>
              </a:rPr>
              <a:t>4. Explain the mechanism of ascent of sap in plants.</a:t>
            </a:r>
          </a:p>
          <a:p>
            <a:r>
              <a:rPr lang="en-US" sz="2800" dirty="0">
                <a:latin typeface="Times New Roman" panose="02020603050405020304" pitchFamily="18" charset="0"/>
                <a:cs typeface="Times New Roman" panose="02020603050405020304" pitchFamily="18" charset="0"/>
              </a:rPr>
              <a:t>5. What is Embolism? Does it affect water transport in plants?</a:t>
            </a:r>
          </a:p>
          <a:p>
            <a:r>
              <a:rPr lang="en-US" sz="2800" b="1" dirty="0">
                <a:latin typeface="Times New Roman" panose="02020603050405020304" pitchFamily="18" charset="0"/>
                <a:cs typeface="Times New Roman" panose="02020603050405020304" pitchFamily="18" charset="0"/>
              </a:rPr>
              <a:t>Write short notes on:</a:t>
            </a:r>
          </a:p>
          <a:p>
            <a:r>
              <a:rPr lang="en-US" sz="2800" dirty="0">
                <a:latin typeface="Times New Roman" panose="02020603050405020304" pitchFamily="18" charset="0"/>
                <a:cs typeface="Times New Roman" panose="02020603050405020304" pitchFamily="18" charset="0"/>
              </a:rPr>
              <a:t>a. Transpiration pull</a:t>
            </a:r>
          </a:p>
          <a:p>
            <a:r>
              <a:rPr lang="en-US" sz="2800" dirty="0">
                <a:latin typeface="Times New Roman" panose="02020603050405020304" pitchFamily="18" charset="0"/>
                <a:cs typeface="Times New Roman" panose="02020603050405020304" pitchFamily="18" charset="0"/>
              </a:rPr>
              <a:t>b. Vital theories of Ascent of Sap</a:t>
            </a:r>
          </a:p>
          <a:p>
            <a:r>
              <a:rPr lang="en-US" sz="2800" dirty="0">
                <a:latin typeface="Times New Roman" panose="02020603050405020304" pitchFamily="18" charset="0"/>
                <a:cs typeface="Times New Roman" panose="02020603050405020304" pitchFamily="18" charset="0"/>
              </a:rPr>
              <a:t>c. Xylem </a:t>
            </a:r>
            <a:r>
              <a:rPr lang="en-US" sz="2800" dirty="0" smtClean="0">
                <a:latin typeface="Times New Roman" panose="02020603050405020304" pitchFamily="18" charset="0"/>
                <a:cs typeface="Times New Roman" panose="02020603050405020304" pitchFamily="18" charset="0"/>
              </a:rPr>
              <a:t>cavitation</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025629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TotalTime>
  <Words>744</Words>
  <Application>Microsoft Office PowerPoint</Application>
  <PresentationFormat>Widescreen</PresentationFormat>
  <Paragraphs>97</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Arial Black</vt:lpstr>
      <vt:lpstr>Calibri</vt:lpstr>
      <vt:lpstr>Calibri Light</vt:lpstr>
      <vt:lpstr>Times New Roman</vt:lpstr>
      <vt:lpstr>Office Theme</vt:lpstr>
      <vt:lpstr>Ascent of Sap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Habibur Rahman</dc:creator>
  <cp:lastModifiedBy>Habibur Rahman</cp:lastModifiedBy>
  <cp:revision>19</cp:revision>
  <dcterms:created xsi:type="dcterms:W3CDTF">2021-07-26T17:10:20Z</dcterms:created>
  <dcterms:modified xsi:type="dcterms:W3CDTF">2021-07-27T06:07:09Z</dcterms:modified>
</cp:coreProperties>
</file>