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17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37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06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4958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63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90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49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98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831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81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E8294-4652-4C4C-93C2-6A8455E8FC0E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C712E-7D5C-45E1-AB9F-FAD464F2C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50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87363"/>
            <a:ext cx="9144000" cy="884237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Arial Black" panose="020B0A04020102020204" pitchFamily="34" charset="0"/>
              </a:rPr>
              <a:t>VIRTUAL HERBARIUM</a:t>
            </a:r>
            <a:endParaRPr lang="en-IN" sz="44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1700" y="5557838"/>
            <a:ext cx="7162800" cy="1033462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err="1" smtClean="0">
                <a:latin typeface="Arial Black" panose="020B0A04020102020204" pitchFamily="34" charset="0"/>
              </a:rPr>
              <a:t>Dr</a:t>
            </a:r>
            <a:r>
              <a:rPr lang="en-US" sz="2800" dirty="0" smtClean="0">
                <a:latin typeface="Arial Black" panose="020B0A04020102020204" pitchFamily="34" charset="0"/>
              </a:rPr>
              <a:t> Habibur Rahman, Associate Professor,</a:t>
            </a:r>
          </a:p>
          <a:p>
            <a:r>
              <a:rPr lang="en-US" sz="2800" dirty="0" smtClean="0">
                <a:latin typeface="Arial Black" panose="020B0A04020102020204" pitchFamily="34" charset="0"/>
              </a:rPr>
              <a:t>J. N. College, Boko</a:t>
            </a:r>
            <a:endParaRPr lang="en-IN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20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5600" y="0"/>
            <a:ext cx="11658600" cy="648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 Black" panose="020B0A04020102020204" pitchFamily="34" charset="0"/>
              </a:rPr>
              <a:t>VIRTUAL </a:t>
            </a:r>
            <a:r>
              <a:rPr lang="en-US" sz="2800" dirty="0" smtClean="0">
                <a:latin typeface="Arial Black" panose="020B0A04020102020204" pitchFamily="34" charset="0"/>
              </a:rPr>
              <a:t>HERBARIUM :</a:t>
            </a:r>
            <a:endParaRPr lang="en-US" sz="2800" dirty="0"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/>
              <a:t>In botany, a virtual herbarium </a:t>
            </a:r>
            <a:r>
              <a:rPr lang="en-US" sz="2800" b="1" dirty="0" smtClean="0"/>
              <a:t>is a </a:t>
            </a:r>
            <a:r>
              <a:rPr lang="en-US" sz="2800" b="1" dirty="0"/>
              <a:t>herbarium in a digitized form. That is</a:t>
            </a:r>
            <a:r>
              <a:rPr lang="en-US" sz="2800" b="1" dirty="0" smtClean="0"/>
              <a:t>, it </a:t>
            </a:r>
            <a:r>
              <a:rPr lang="en-US" sz="2800" b="1" dirty="0"/>
              <a:t>concerns a collection of </a:t>
            </a:r>
            <a:r>
              <a:rPr lang="en-US" sz="2800" b="1" dirty="0" smtClean="0"/>
              <a:t>digital images </a:t>
            </a:r>
            <a:r>
              <a:rPr lang="en-US" sz="2800" b="1" dirty="0"/>
              <a:t>of preserved plants or plant parts</a:t>
            </a:r>
            <a:r>
              <a:rPr lang="en-US" sz="2800" b="1" dirty="0" smtClean="0"/>
              <a:t>. Virtual </a:t>
            </a:r>
            <a:r>
              <a:rPr lang="en-US" sz="2800" b="1" dirty="0"/>
              <a:t>herbaria often are established </a:t>
            </a:r>
            <a:r>
              <a:rPr lang="en-US" sz="2800" b="1" dirty="0" smtClean="0"/>
              <a:t>to improve </a:t>
            </a:r>
            <a:r>
              <a:rPr lang="en-US" sz="2800" b="1" dirty="0"/>
              <a:t>availability of specimens to </a:t>
            </a:r>
            <a:r>
              <a:rPr lang="en-US" sz="2800" b="1" dirty="0" smtClean="0"/>
              <a:t>a wider </a:t>
            </a:r>
            <a:r>
              <a:rPr lang="en-US" sz="2800" b="1" dirty="0"/>
              <a:t>audience. However, there </a:t>
            </a:r>
            <a:r>
              <a:rPr lang="en-US" sz="2800" b="1" dirty="0" smtClean="0"/>
              <a:t>are digital </a:t>
            </a:r>
            <a:r>
              <a:rPr lang="en-US" sz="2800" b="1" dirty="0"/>
              <a:t>herbaria that are not suitable </a:t>
            </a:r>
            <a:r>
              <a:rPr lang="en-US" sz="2800" b="1" dirty="0" smtClean="0"/>
              <a:t>for internet </a:t>
            </a:r>
            <a:r>
              <a:rPr lang="en-US" sz="2800" b="1" dirty="0"/>
              <a:t>access because of the </a:t>
            </a:r>
            <a:r>
              <a:rPr lang="en-US" sz="2800" b="1" dirty="0" smtClean="0"/>
              <a:t>high resolution </a:t>
            </a:r>
            <a:r>
              <a:rPr lang="en-US" sz="2800" b="1" dirty="0"/>
              <a:t>of scans and resulting </a:t>
            </a:r>
            <a:r>
              <a:rPr lang="en-US" sz="2800" b="1" dirty="0" smtClean="0"/>
              <a:t>large file </a:t>
            </a:r>
            <a:r>
              <a:rPr lang="en-US" sz="2800" b="1" dirty="0"/>
              <a:t>sizes (several hundred megabytes </a:t>
            </a:r>
            <a:r>
              <a:rPr lang="en-US" sz="2800" b="1" dirty="0" smtClean="0"/>
              <a:t>per file</a:t>
            </a:r>
            <a:r>
              <a:rPr lang="en-US" sz="2800" b="1" dirty="0"/>
              <a:t>). Additional information about </a:t>
            </a:r>
            <a:r>
              <a:rPr lang="en-US" sz="2800" b="1" dirty="0" smtClean="0"/>
              <a:t>each specimen</a:t>
            </a:r>
            <a:r>
              <a:rPr lang="en-US" sz="2800" b="1" dirty="0"/>
              <a:t>, such as the location, </a:t>
            </a:r>
            <a:r>
              <a:rPr lang="en-US" sz="2800" b="1" dirty="0" smtClean="0"/>
              <a:t>the collector</a:t>
            </a:r>
            <a:r>
              <a:rPr lang="en-US" sz="2800" b="1" dirty="0"/>
              <a:t>, and the </a:t>
            </a:r>
            <a:r>
              <a:rPr lang="en-US" sz="2800" b="1" dirty="0" smtClean="0"/>
              <a:t>botanical </a:t>
            </a:r>
            <a:r>
              <a:rPr lang="en-US" sz="2800" b="1" dirty="0"/>
              <a:t>name </a:t>
            </a:r>
            <a:r>
              <a:rPr lang="en-US" sz="2800" b="1" dirty="0" smtClean="0"/>
              <a:t>are attached </a:t>
            </a:r>
            <a:r>
              <a:rPr lang="en-US" sz="2800" b="1" dirty="0"/>
              <a:t>to every specimen. Frequently</a:t>
            </a:r>
            <a:r>
              <a:rPr lang="en-US" sz="2800" b="1" dirty="0" smtClean="0"/>
              <a:t>, further </a:t>
            </a:r>
            <a:r>
              <a:rPr lang="en-US" sz="2800" b="1" dirty="0"/>
              <a:t>details such as related species </a:t>
            </a:r>
            <a:r>
              <a:rPr lang="en-US" sz="2800" b="1" dirty="0" smtClean="0"/>
              <a:t>and growth </a:t>
            </a:r>
            <a:r>
              <a:rPr lang="en-US" sz="2800" b="1" dirty="0"/>
              <a:t>requirements are mentioned.</a:t>
            </a:r>
          </a:p>
        </p:txBody>
      </p:sp>
    </p:spTree>
    <p:extLst>
      <p:ext uri="{BB962C8B-B14F-4D97-AF65-F5344CB8AC3E}">
        <p14:creationId xmlns:p14="http://schemas.microsoft.com/office/powerpoint/2010/main" val="99782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8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3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8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2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1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549"/>
            <a:ext cx="11455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Black" panose="020B0A04020102020204" pitchFamily="34" charset="0"/>
              </a:rPr>
              <a:t>MERITS:</a:t>
            </a:r>
            <a:endParaRPr lang="en-US" sz="2400" dirty="0">
              <a:latin typeface="Arial Black" panose="020B0A04020102020204" pitchFamily="34" charset="0"/>
            </a:endParaRPr>
          </a:p>
          <a:p>
            <a:pPr marL="457200" indent="-457200">
              <a:buAutoNum type="arabicParenR"/>
            </a:pPr>
            <a:r>
              <a:rPr lang="en-US" sz="2400" dirty="0" smtClean="0"/>
              <a:t>In </a:t>
            </a:r>
            <a:r>
              <a:rPr lang="en-US" sz="2400" dirty="0"/>
              <a:t>active herbarium, there is a replacement of spoiled herbarium sheets </a:t>
            </a:r>
            <a:r>
              <a:rPr lang="en-US" sz="2400" dirty="0" smtClean="0"/>
              <a:t>at regular </a:t>
            </a:r>
            <a:r>
              <a:rPr lang="en-US" sz="2400" dirty="0"/>
              <a:t>intervals with freshly procured ones is usual phenomenon, whereas </a:t>
            </a:r>
            <a:r>
              <a:rPr lang="en-US" sz="2400" dirty="0" smtClean="0"/>
              <a:t>E. herbarium </a:t>
            </a:r>
            <a:r>
              <a:rPr lang="en-US" sz="2400" dirty="0"/>
              <a:t>is a permanent record with clarity and no replacement is required</a:t>
            </a:r>
            <a:r>
              <a:rPr lang="en-US" sz="2400" dirty="0" smtClean="0"/>
              <a:t>.</a:t>
            </a:r>
          </a:p>
          <a:p>
            <a:pPr marL="457200" indent="-457200">
              <a:buAutoNum type="arabicParenR"/>
            </a:pPr>
            <a:endParaRPr lang="en-US" sz="2400" dirty="0"/>
          </a:p>
          <a:p>
            <a:r>
              <a:rPr lang="en-US" sz="2400" dirty="0"/>
              <a:t>2) In traditional herbarium, there are several steps involved in the </a:t>
            </a:r>
            <a:r>
              <a:rPr lang="en-US" sz="2400" dirty="0" smtClean="0"/>
              <a:t>herbarium preparation </a:t>
            </a:r>
            <a:r>
              <a:rPr lang="en-US" sz="2400" dirty="0"/>
              <a:t>(like plant collection, pressing, drying, mounting etc.) whereas </a:t>
            </a:r>
            <a:r>
              <a:rPr lang="en-US" sz="2400" dirty="0" smtClean="0"/>
              <a:t>E. herbarium </a:t>
            </a:r>
            <a:r>
              <a:rPr lang="en-US" sz="2400" dirty="0"/>
              <a:t>is a rapid one without involvement of these steps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3) Electronic herbarium is non-destructive method i.e. real plant material is not </a:t>
            </a:r>
            <a:r>
              <a:rPr lang="en-US" sz="2400" dirty="0" smtClean="0"/>
              <a:t>killed (</a:t>
            </a:r>
            <a:r>
              <a:rPr lang="en-US" sz="2400" dirty="0"/>
              <a:t>eco-friendly), which is present in traditional one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4) Fading of </a:t>
            </a:r>
            <a:r>
              <a:rPr lang="en-US" sz="2400" dirty="0" err="1"/>
              <a:t>colours</a:t>
            </a:r>
            <a:r>
              <a:rPr lang="en-US" sz="2400" dirty="0"/>
              <a:t> of plant specimens in traditional herbarium is a </a:t>
            </a:r>
            <a:r>
              <a:rPr lang="en-US" sz="2400" dirty="0" smtClean="0"/>
              <a:t>common problem </a:t>
            </a:r>
            <a:r>
              <a:rPr lang="en-US" sz="2400" dirty="0"/>
              <a:t>and it makes us difficult in identification of specimen based </a:t>
            </a:r>
            <a:r>
              <a:rPr lang="en-US" sz="2400" dirty="0" smtClean="0"/>
              <a:t>on herbarium </a:t>
            </a:r>
            <a:r>
              <a:rPr lang="en-US" sz="2400" dirty="0"/>
              <a:t>sheets. In E. herbarium, the original </a:t>
            </a:r>
            <a:r>
              <a:rPr lang="en-US" sz="2400" dirty="0" err="1"/>
              <a:t>colours</a:t>
            </a:r>
            <a:r>
              <a:rPr lang="en-US" sz="2400" dirty="0"/>
              <a:t> are retained for </a:t>
            </a:r>
            <a:r>
              <a:rPr lang="en-US" sz="2400" dirty="0" smtClean="0"/>
              <a:t>any number </a:t>
            </a:r>
            <a:r>
              <a:rPr lang="en-US" sz="2400" dirty="0"/>
              <a:t>of years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5) In traditional herbarium, the habit and habitat of specimens cannot be seen </a:t>
            </a:r>
            <a:r>
              <a:rPr lang="en-US" sz="2400" dirty="0" smtClean="0"/>
              <a:t>and we </a:t>
            </a:r>
            <a:r>
              <a:rPr lang="en-US" sz="2400" dirty="0"/>
              <a:t>have to rely on field notes, whereas in electronic herbarium, which can </a:t>
            </a:r>
            <a:r>
              <a:rPr lang="en-US" sz="2400" dirty="0" smtClean="0"/>
              <a:t>be visualized</a:t>
            </a:r>
            <a:r>
              <a:rPr lang="en-US" sz="2400" dirty="0"/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3798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700" y="302359"/>
            <a:ext cx="114681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 Black" panose="020B0A04020102020204" pitchFamily="34" charset="0"/>
              </a:rPr>
              <a:t>DEMERITS:</a:t>
            </a:r>
          </a:p>
          <a:p>
            <a:pPr>
              <a:lnSpc>
                <a:spcPct val="200000"/>
              </a:lnSpc>
            </a:pPr>
            <a:r>
              <a:rPr lang="en-US" sz="2800" b="1" dirty="0" smtClean="0"/>
              <a:t>The </a:t>
            </a:r>
            <a:r>
              <a:rPr lang="en-US" sz="2800" b="1" dirty="0"/>
              <a:t>demerits or drawbacks of E. herbarium are 1) real plant specimen is not</a:t>
            </a:r>
          </a:p>
          <a:p>
            <a:pPr>
              <a:lnSpc>
                <a:spcPct val="200000"/>
              </a:lnSpc>
            </a:pPr>
            <a:r>
              <a:rPr lang="en-US" sz="2800" b="1" dirty="0"/>
              <a:t>stored and 2) there is no chance of observing aroma of plants (at present), which </a:t>
            </a:r>
            <a:r>
              <a:rPr lang="en-US" sz="2800" b="1" dirty="0" smtClean="0"/>
              <a:t>is an </a:t>
            </a:r>
            <a:r>
              <a:rPr lang="en-US" sz="2800" b="1" dirty="0"/>
              <a:t>identification character of a particular specimen or family. However, very </a:t>
            </a:r>
            <a:r>
              <a:rPr lang="en-US" sz="2800" b="1" dirty="0" smtClean="0"/>
              <a:t>recently Korean </a:t>
            </a:r>
            <a:r>
              <a:rPr lang="en-US" sz="2800" b="1" dirty="0"/>
              <a:t>technocrats have solved this problem and in near future, we can overcome it</a:t>
            </a:r>
            <a:r>
              <a:rPr lang="en-US" sz="2800" b="1" dirty="0" smtClean="0"/>
              <a:t>. Some </a:t>
            </a:r>
            <a:r>
              <a:rPr lang="en-US" sz="2800" b="1" dirty="0"/>
              <a:t>problems related to computer and electronic devices can exist, however, it </a:t>
            </a:r>
            <a:r>
              <a:rPr lang="en-US" sz="2800" b="1" dirty="0" smtClean="0"/>
              <a:t>can be </a:t>
            </a:r>
            <a:r>
              <a:rPr lang="en-US" sz="2800" b="1" dirty="0"/>
              <a:t>solved in consultation with computer engineers </a:t>
            </a:r>
            <a:r>
              <a:rPr lang="en-US" sz="2800" b="1" dirty="0" smtClean="0"/>
              <a:t>easily.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4104074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412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VIRTUAL HERBARIUM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Habibur Rahman</dc:creator>
  <cp:lastModifiedBy>Habibur Rahman</cp:lastModifiedBy>
  <cp:revision>6</cp:revision>
  <dcterms:created xsi:type="dcterms:W3CDTF">2021-05-16T07:31:00Z</dcterms:created>
  <dcterms:modified xsi:type="dcterms:W3CDTF">2021-05-16T08:58:20Z</dcterms:modified>
</cp:coreProperties>
</file>