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1" r:id="rId2"/>
    <p:sldId id="258" r:id="rId3"/>
    <p:sldId id="259" r:id="rId4"/>
    <p:sldId id="295" r:id="rId5"/>
    <p:sldId id="293" r:id="rId6"/>
    <p:sldId id="260" r:id="rId7"/>
    <p:sldId id="296" r:id="rId8"/>
    <p:sldId id="297" r:id="rId9"/>
    <p:sldId id="261" r:id="rId10"/>
    <p:sldId id="294"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93800BA-6CED-4728-AF35-D7E805687106}" type="datetimeFigureOut">
              <a:rPr lang="en-IN" smtClean="0"/>
              <a:t>21-05-2021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9892204-B20A-4C95-B27A-09DD90B187FC}" type="slidenum">
              <a:rPr lang="en-IN" smtClean="0"/>
              <a:t>‹#›</a:t>
            </a:fld>
            <a:endParaRPr lang="en-IN"/>
          </a:p>
        </p:txBody>
      </p:sp>
    </p:spTree>
    <p:extLst>
      <p:ext uri="{BB962C8B-B14F-4D97-AF65-F5344CB8AC3E}">
        <p14:creationId xmlns:p14="http://schemas.microsoft.com/office/powerpoint/2010/main" val="2564931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93800BA-6CED-4728-AF35-D7E805687106}" type="datetimeFigureOut">
              <a:rPr lang="en-IN" smtClean="0"/>
              <a:t>21-05-2021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9892204-B20A-4C95-B27A-09DD90B187FC}" type="slidenum">
              <a:rPr lang="en-IN" smtClean="0"/>
              <a:t>‹#›</a:t>
            </a:fld>
            <a:endParaRPr lang="en-IN"/>
          </a:p>
        </p:txBody>
      </p:sp>
    </p:spTree>
    <p:extLst>
      <p:ext uri="{BB962C8B-B14F-4D97-AF65-F5344CB8AC3E}">
        <p14:creationId xmlns:p14="http://schemas.microsoft.com/office/powerpoint/2010/main" val="1802635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93800BA-6CED-4728-AF35-D7E805687106}" type="datetimeFigureOut">
              <a:rPr lang="en-IN" smtClean="0"/>
              <a:t>21-05-2021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9892204-B20A-4C95-B27A-09DD90B187FC}" type="slidenum">
              <a:rPr lang="en-IN" smtClean="0"/>
              <a:t>‹#›</a:t>
            </a:fld>
            <a:endParaRPr lang="en-IN"/>
          </a:p>
        </p:txBody>
      </p:sp>
    </p:spTree>
    <p:extLst>
      <p:ext uri="{BB962C8B-B14F-4D97-AF65-F5344CB8AC3E}">
        <p14:creationId xmlns:p14="http://schemas.microsoft.com/office/powerpoint/2010/main" val="4007010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93800BA-6CED-4728-AF35-D7E805687106}" type="datetimeFigureOut">
              <a:rPr lang="en-IN" smtClean="0"/>
              <a:t>21-05-2021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9892204-B20A-4C95-B27A-09DD90B187FC}" type="slidenum">
              <a:rPr lang="en-IN" smtClean="0"/>
              <a:t>‹#›</a:t>
            </a:fld>
            <a:endParaRPr lang="en-IN"/>
          </a:p>
        </p:txBody>
      </p:sp>
    </p:spTree>
    <p:extLst>
      <p:ext uri="{BB962C8B-B14F-4D97-AF65-F5344CB8AC3E}">
        <p14:creationId xmlns:p14="http://schemas.microsoft.com/office/powerpoint/2010/main" val="300455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93800BA-6CED-4728-AF35-D7E805687106}" type="datetimeFigureOut">
              <a:rPr lang="en-IN" smtClean="0"/>
              <a:t>21-05-2021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9892204-B20A-4C95-B27A-09DD90B187FC}" type="slidenum">
              <a:rPr lang="en-IN" smtClean="0"/>
              <a:t>‹#›</a:t>
            </a:fld>
            <a:endParaRPr lang="en-IN"/>
          </a:p>
        </p:txBody>
      </p:sp>
    </p:spTree>
    <p:extLst>
      <p:ext uri="{BB962C8B-B14F-4D97-AF65-F5344CB8AC3E}">
        <p14:creationId xmlns:p14="http://schemas.microsoft.com/office/powerpoint/2010/main" val="2028272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93800BA-6CED-4728-AF35-D7E805687106}" type="datetimeFigureOut">
              <a:rPr lang="en-IN" smtClean="0"/>
              <a:t>21-05-2021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9892204-B20A-4C95-B27A-09DD90B187FC}" type="slidenum">
              <a:rPr lang="en-IN" smtClean="0"/>
              <a:t>‹#›</a:t>
            </a:fld>
            <a:endParaRPr lang="en-IN"/>
          </a:p>
        </p:txBody>
      </p:sp>
    </p:spTree>
    <p:extLst>
      <p:ext uri="{BB962C8B-B14F-4D97-AF65-F5344CB8AC3E}">
        <p14:creationId xmlns:p14="http://schemas.microsoft.com/office/powerpoint/2010/main" val="1270731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3800BA-6CED-4728-AF35-D7E805687106}" type="datetimeFigureOut">
              <a:rPr lang="en-IN" smtClean="0"/>
              <a:t>21-05-2021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9892204-B20A-4C95-B27A-09DD90B187FC}" type="slidenum">
              <a:rPr lang="en-IN" smtClean="0"/>
              <a:t>‹#›</a:t>
            </a:fld>
            <a:endParaRPr lang="en-IN"/>
          </a:p>
        </p:txBody>
      </p:sp>
    </p:spTree>
    <p:extLst>
      <p:ext uri="{BB962C8B-B14F-4D97-AF65-F5344CB8AC3E}">
        <p14:creationId xmlns:p14="http://schemas.microsoft.com/office/powerpoint/2010/main" val="939755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93800BA-6CED-4728-AF35-D7E805687106}" type="datetimeFigureOut">
              <a:rPr lang="en-IN" smtClean="0"/>
              <a:t>21-05-2021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9892204-B20A-4C95-B27A-09DD90B187FC}" type="slidenum">
              <a:rPr lang="en-IN" smtClean="0"/>
              <a:t>‹#›</a:t>
            </a:fld>
            <a:endParaRPr lang="en-IN"/>
          </a:p>
        </p:txBody>
      </p:sp>
    </p:spTree>
    <p:extLst>
      <p:ext uri="{BB962C8B-B14F-4D97-AF65-F5344CB8AC3E}">
        <p14:creationId xmlns:p14="http://schemas.microsoft.com/office/powerpoint/2010/main" val="181586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93800BA-6CED-4728-AF35-D7E805687106}" type="datetimeFigureOut">
              <a:rPr lang="en-IN" smtClean="0"/>
              <a:t>21-05-2021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9892204-B20A-4C95-B27A-09DD90B187FC}" type="slidenum">
              <a:rPr lang="en-IN" smtClean="0"/>
              <a:t>‹#›</a:t>
            </a:fld>
            <a:endParaRPr lang="en-IN"/>
          </a:p>
        </p:txBody>
      </p:sp>
    </p:spTree>
    <p:extLst>
      <p:ext uri="{BB962C8B-B14F-4D97-AF65-F5344CB8AC3E}">
        <p14:creationId xmlns:p14="http://schemas.microsoft.com/office/powerpoint/2010/main" val="2353744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93800BA-6CED-4728-AF35-D7E805687106}" type="datetimeFigureOut">
              <a:rPr lang="en-IN" smtClean="0"/>
              <a:t>21-05-2021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9892204-B20A-4C95-B27A-09DD90B187FC}" type="slidenum">
              <a:rPr lang="en-IN" smtClean="0"/>
              <a:t>‹#›</a:t>
            </a:fld>
            <a:endParaRPr lang="en-IN"/>
          </a:p>
        </p:txBody>
      </p:sp>
    </p:spTree>
    <p:extLst>
      <p:ext uri="{BB962C8B-B14F-4D97-AF65-F5344CB8AC3E}">
        <p14:creationId xmlns:p14="http://schemas.microsoft.com/office/powerpoint/2010/main" val="528020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93800BA-6CED-4728-AF35-D7E805687106}" type="datetimeFigureOut">
              <a:rPr lang="en-IN" smtClean="0"/>
              <a:t>21-05-2021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9892204-B20A-4C95-B27A-09DD90B187FC}" type="slidenum">
              <a:rPr lang="en-IN" smtClean="0"/>
              <a:t>‹#›</a:t>
            </a:fld>
            <a:endParaRPr lang="en-IN"/>
          </a:p>
        </p:txBody>
      </p:sp>
    </p:spTree>
    <p:extLst>
      <p:ext uri="{BB962C8B-B14F-4D97-AF65-F5344CB8AC3E}">
        <p14:creationId xmlns:p14="http://schemas.microsoft.com/office/powerpoint/2010/main" val="394119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3800BA-6CED-4728-AF35-D7E805687106}" type="datetimeFigureOut">
              <a:rPr lang="en-IN" smtClean="0"/>
              <a:t>21-05-2021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892204-B20A-4C95-B27A-09DD90B187FC}" type="slidenum">
              <a:rPr lang="en-IN" smtClean="0"/>
              <a:t>‹#›</a:t>
            </a:fld>
            <a:endParaRPr lang="en-IN"/>
          </a:p>
        </p:txBody>
      </p:sp>
    </p:spTree>
    <p:extLst>
      <p:ext uri="{BB962C8B-B14F-4D97-AF65-F5344CB8AC3E}">
        <p14:creationId xmlns:p14="http://schemas.microsoft.com/office/powerpoint/2010/main" val="25790508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8300" y="195263"/>
            <a:ext cx="9144000" cy="1938337"/>
          </a:xfrm>
        </p:spPr>
        <p:txBody>
          <a:bodyPr>
            <a:normAutofit fontScale="90000"/>
          </a:bodyPr>
          <a:lstStyle/>
          <a:p>
            <a:pPr>
              <a:lnSpc>
                <a:spcPct val="150000"/>
              </a:lnSpc>
            </a:pPr>
            <a:r>
              <a:rPr lang="en-US" sz="2400" b="1" dirty="0" smtClean="0">
                <a:latin typeface="Arial Black" panose="020B0A04020102020204" pitchFamily="34" charset="0"/>
              </a:rPr>
              <a:t/>
            </a:r>
            <a:br>
              <a:rPr lang="en-US" sz="2400" b="1" dirty="0" smtClean="0">
                <a:latin typeface="Arial Black" panose="020B0A04020102020204" pitchFamily="34" charset="0"/>
              </a:rPr>
            </a:br>
            <a:r>
              <a:rPr lang="en-US" sz="4000" b="1" dirty="0" smtClean="0">
                <a:latin typeface="Arial Black" panose="020B0A04020102020204" pitchFamily="34" charset="0"/>
              </a:rPr>
              <a:t>HERBARIUM</a:t>
            </a:r>
            <a:r>
              <a:rPr lang="en-US" sz="2400" b="1" dirty="0">
                <a:latin typeface="Arial Black" panose="020B0A04020102020204" pitchFamily="34" charset="0"/>
              </a:rPr>
              <a:t/>
            </a:r>
            <a:br>
              <a:rPr lang="en-US" sz="2400" b="1" dirty="0">
                <a:latin typeface="Arial Black" panose="020B0A04020102020204" pitchFamily="34" charset="0"/>
              </a:rPr>
            </a:br>
            <a:r>
              <a:rPr lang="en-US" sz="2400" b="1" dirty="0" smtClean="0">
                <a:latin typeface="Arial Black" panose="020B0A04020102020204" pitchFamily="34" charset="0"/>
              </a:rPr>
              <a:t>PREPARATION OF HERBARIUM SHEETS, PRESERVATION, STORAGE AND STAINING OF MATERIALS</a:t>
            </a:r>
            <a:endParaRPr lang="en-IN" sz="2400" b="1" dirty="0">
              <a:latin typeface="Arial Black" panose="020B0A04020102020204" pitchFamily="34" charset="0"/>
            </a:endParaRPr>
          </a:p>
        </p:txBody>
      </p:sp>
      <p:sp>
        <p:nvSpPr>
          <p:cNvPr id="3" name="Subtitle 2"/>
          <p:cNvSpPr>
            <a:spLocks noGrp="1"/>
          </p:cNvSpPr>
          <p:nvPr>
            <p:ph type="subTitle" idx="1"/>
          </p:nvPr>
        </p:nvSpPr>
        <p:spPr>
          <a:xfrm>
            <a:off x="4762500" y="5354638"/>
            <a:ext cx="7175500" cy="1084262"/>
          </a:xfrm>
        </p:spPr>
        <p:txBody>
          <a:bodyPr>
            <a:normAutofit/>
          </a:bodyPr>
          <a:lstStyle/>
          <a:p>
            <a:r>
              <a:rPr lang="en-US" dirty="0" err="1" smtClean="0">
                <a:latin typeface="Arial Black" panose="020B0A04020102020204" pitchFamily="34" charset="0"/>
              </a:rPr>
              <a:t>Dr</a:t>
            </a:r>
            <a:r>
              <a:rPr lang="en-US" dirty="0" smtClean="0">
                <a:latin typeface="Arial Black" panose="020B0A04020102020204" pitchFamily="34" charset="0"/>
              </a:rPr>
              <a:t> Habibur Rahman, Associate Professor, </a:t>
            </a:r>
          </a:p>
          <a:p>
            <a:r>
              <a:rPr lang="en-US" dirty="0" smtClean="0">
                <a:latin typeface="Arial Black" panose="020B0A04020102020204" pitchFamily="34" charset="0"/>
              </a:rPr>
              <a:t>J. N. College, Boko</a:t>
            </a:r>
            <a:endParaRPr lang="en-IN" dirty="0">
              <a:latin typeface="Arial Black" panose="020B0A04020102020204" pitchFamily="34" charset="0"/>
            </a:endParaRPr>
          </a:p>
        </p:txBody>
      </p:sp>
    </p:spTree>
    <p:extLst>
      <p:ext uri="{BB962C8B-B14F-4D97-AF65-F5344CB8AC3E}">
        <p14:creationId xmlns:p14="http://schemas.microsoft.com/office/powerpoint/2010/main" val="2016952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7399798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
        <p:nvSpPr>
          <p:cNvPr id="4" name="TextBox 3"/>
          <p:cNvSpPr txBox="1"/>
          <p:nvPr/>
        </p:nvSpPr>
        <p:spPr>
          <a:xfrm>
            <a:off x="457200" y="860612"/>
            <a:ext cx="10112188" cy="3872753"/>
          </a:xfrm>
          <a:prstGeom prst="rect">
            <a:avLst/>
          </a:prstGeom>
          <a:noFill/>
        </p:spPr>
        <p:txBody>
          <a:bodyPr wrap="square" rtlCol="0">
            <a:spAutoFit/>
          </a:bodyPr>
          <a:lstStyle/>
          <a:p>
            <a:endParaRPr lang="en-IN" dirty="0"/>
          </a:p>
        </p:txBody>
      </p:sp>
    </p:spTree>
    <p:extLst>
      <p:ext uri="{BB962C8B-B14F-4D97-AF65-F5344CB8AC3E}">
        <p14:creationId xmlns:p14="http://schemas.microsoft.com/office/powerpoint/2010/main" val="22720490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9616"/>
          </a:xfrm>
        </p:spPr>
        <p:txBody>
          <a:bodyPr>
            <a:normAutofit fontScale="90000"/>
          </a:bodyPr>
          <a:lstStyle/>
          <a:p>
            <a:pPr algn="ctr"/>
            <a:r>
              <a:rPr lang="en-US" dirty="0" smtClean="0">
                <a:latin typeface="Arial Black" panose="020B0A04020102020204" pitchFamily="34" charset="0"/>
              </a:rPr>
              <a:t>Herbarium</a:t>
            </a:r>
            <a:endParaRPr lang="en-IN" dirty="0">
              <a:latin typeface="Arial Black" panose="020B0A04020102020204" pitchFamily="34" charset="0"/>
            </a:endParaRPr>
          </a:p>
        </p:txBody>
      </p:sp>
      <p:sp>
        <p:nvSpPr>
          <p:cNvPr id="3" name="Content Placeholder 2"/>
          <p:cNvSpPr>
            <a:spLocks noGrp="1"/>
          </p:cNvSpPr>
          <p:nvPr>
            <p:ph idx="1"/>
          </p:nvPr>
        </p:nvSpPr>
        <p:spPr>
          <a:xfrm>
            <a:off x="268941" y="1126377"/>
            <a:ext cx="11725835" cy="5408893"/>
          </a:xfrm>
        </p:spPr>
        <p:txBody>
          <a:bodyPr>
            <a:normAutofit fontScale="85000" lnSpcReduction="10000"/>
          </a:bodyPr>
          <a:lstStyle/>
          <a:p>
            <a:pPr algn="just">
              <a:lnSpc>
                <a:spcPct val="120000"/>
              </a:lnSpc>
            </a:pPr>
            <a:r>
              <a:rPr lang="en-US" sz="3000" dirty="0">
                <a:latin typeface="Arial Black" panose="020B0A04020102020204" pitchFamily="34" charset="0"/>
              </a:rPr>
              <a:t>A </a:t>
            </a:r>
            <a:r>
              <a:rPr lang="en-US" sz="3000" b="1" dirty="0">
                <a:latin typeface="Arial Black" panose="020B0A04020102020204" pitchFamily="34" charset="0"/>
              </a:rPr>
              <a:t>herbarium</a:t>
            </a:r>
            <a:r>
              <a:rPr lang="en-US" sz="3000" dirty="0">
                <a:latin typeface="Arial Black" panose="020B0A04020102020204" pitchFamily="34" charset="0"/>
              </a:rPr>
              <a:t> is a storehouse of plant specimens which are collected, dried and mounted on handmade paper sheets. They will be arranged in plant </a:t>
            </a:r>
            <a:r>
              <a:rPr lang="en-US" sz="3000" dirty="0" smtClean="0">
                <a:latin typeface="Arial Black" panose="020B0A04020102020204" pitchFamily="34" charset="0"/>
              </a:rPr>
              <a:t>families with the help of </a:t>
            </a:r>
            <a:r>
              <a:rPr lang="en-US" sz="3000" dirty="0">
                <a:latin typeface="Arial Black" panose="020B0A04020102020204" pitchFamily="34" charset="0"/>
              </a:rPr>
              <a:t>recognized system of classification and kept in pigeon holes of steel or wooden cup boards and maintained carefully for current and future studies</a:t>
            </a:r>
            <a:r>
              <a:rPr lang="en-US" sz="3000" dirty="0" smtClean="0">
                <a:latin typeface="Arial Black" panose="020B0A04020102020204" pitchFamily="34" charset="0"/>
              </a:rPr>
              <a:t>.</a:t>
            </a:r>
            <a:endParaRPr lang="en-US" sz="3000" dirty="0" smtClean="0">
              <a:latin typeface="Arial Black" panose="020B0A04020102020204" pitchFamily="34" charset="0"/>
            </a:endParaRPr>
          </a:p>
          <a:p>
            <a:pPr algn="just"/>
            <a:r>
              <a:rPr lang="en-US" sz="3000" dirty="0" smtClean="0">
                <a:latin typeface="Arial Black" panose="020B0A04020102020204" pitchFamily="34" charset="0"/>
              </a:rPr>
              <a:t>The </a:t>
            </a:r>
            <a:r>
              <a:rPr lang="en-US" sz="3000" dirty="0" smtClean="0">
                <a:latin typeface="Arial Black" panose="020B0A04020102020204" pitchFamily="34" charset="0"/>
              </a:rPr>
              <a:t>art of herbarium was initiated by an Italian </a:t>
            </a:r>
            <a:endParaRPr lang="en-US" sz="3000" dirty="0" smtClean="0">
              <a:latin typeface="Arial Black" panose="020B0A04020102020204" pitchFamily="34" charset="0"/>
            </a:endParaRPr>
          </a:p>
          <a:p>
            <a:pPr marL="0" indent="0" algn="just">
              <a:buNone/>
            </a:pPr>
            <a:r>
              <a:rPr lang="en-US" sz="3000" dirty="0">
                <a:latin typeface="Arial Black" panose="020B0A04020102020204" pitchFamily="34" charset="0"/>
              </a:rPr>
              <a:t> </a:t>
            </a:r>
            <a:r>
              <a:rPr lang="en-US" sz="3000" dirty="0" smtClean="0">
                <a:latin typeface="Arial Black" panose="020B0A04020102020204" pitchFamily="34" charset="0"/>
              </a:rPr>
              <a:t> </a:t>
            </a:r>
            <a:r>
              <a:rPr lang="en-US" sz="3000" dirty="0" smtClean="0">
                <a:latin typeface="Arial Black" panose="020B0A04020102020204" pitchFamily="34" charset="0"/>
              </a:rPr>
              <a:t>taxonomist </a:t>
            </a:r>
            <a:r>
              <a:rPr lang="en-US" sz="3000" dirty="0" smtClean="0">
                <a:latin typeface="Arial Black" panose="020B0A04020102020204" pitchFamily="34" charset="0"/>
              </a:rPr>
              <a:t>Luca </a:t>
            </a:r>
            <a:r>
              <a:rPr lang="en-US" sz="3000" dirty="0" err="1" smtClean="0">
                <a:latin typeface="Arial Black" panose="020B0A04020102020204" pitchFamily="34" charset="0"/>
              </a:rPr>
              <a:t>Ghini</a:t>
            </a:r>
            <a:r>
              <a:rPr lang="en-US" sz="3000" dirty="0" smtClean="0">
                <a:latin typeface="Arial Black" panose="020B0A04020102020204" pitchFamily="34" charset="0"/>
              </a:rPr>
              <a:t> (</a:t>
            </a:r>
            <a:r>
              <a:rPr lang="en-US" sz="3000" dirty="0" smtClean="0">
                <a:latin typeface="Arial Black" panose="020B0A04020102020204" pitchFamily="34" charset="0"/>
              </a:rPr>
              <a:t>1490-1556).</a:t>
            </a:r>
          </a:p>
          <a:p>
            <a:pPr algn="just"/>
            <a:endParaRPr lang="en-US" sz="3000" dirty="0" smtClean="0">
              <a:latin typeface="Arial Black" panose="020B0A04020102020204" pitchFamily="34" charset="0"/>
            </a:endParaRPr>
          </a:p>
          <a:p>
            <a:pPr algn="just"/>
            <a:r>
              <a:rPr lang="en-US" sz="3000" dirty="0" smtClean="0">
                <a:latin typeface="Arial Black" panose="020B0A04020102020204" pitchFamily="34" charset="0"/>
              </a:rPr>
              <a:t>The word herbarium was first used by Carolus Linnaeus</a:t>
            </a:r>
          </a:p>
          <a:p>
            <a:pPr marL="0" indent="0" algn="just">
              <a:buNone/>
            </a:pPr>
            <a:endParaRPr lang="en-US" sz="3000" dirty="0" smtClean="0">
              <a:latin typeface="Arial Black" panose="020B0A04020102020204" pitchFamily="34" charset="0"/>
            </a:endParaRPr>
          </a:p>
          <a:p>
            <a:pPr algn="just"/>
            <a:r>
              <a:rPr lang="en-US" sz="3000" dirty="0" smtClean="0">
                <a:latin typeface="Arial Black" panose="020B0A04020102020204" pitchFamily="34" charset="0"/>
              </a:rPr>
              <a:t>The definite size of herbarium sheet is 29 X 41cms.</a:t>
            </a:r>
            <a:r>
              <a:rPr lang="en-IN" sz="3000" dirty="0">
                <a:latin typeface="Arial Black" panose="020B0A04020102020204" pitchFamily="34" charset="0"/>
              </a:rPr>
              <a:t> </a:t>
            </a:r>
            <a:r>
              <a:rPr lang="en-IN" sz="3000" dirty="0" smtClean="0">
                <a:latin typeface="Arial Black" panose="020B0A04020102020204" pitchFamily="34" charset="0"/>
              </a:rPr>
              <a:t>± </a:t>
            </a:r>
            <a:r>
              <a:rPr lang="en-IN" sz="3000" dirty="0" smtClean="0">
                <a:latin typeface="Arial Black" panose="020B0A04020102020204" pitchFamily="34" charset="0"/>
              </a:rPr>
              <a:t>1cm</a:t>
            </a:r>
            <a:r>
              <a:rPr lang="en-IN" dirty="0">
                <a:latin typeface="Arial Black" panose="020B0A04020102020204" pitchFamily="34" charset="0"/>
              </a:rPr>
              <a:t> </a:t>
            </a:r>
          </a:p>
        </p:txBody>
      </p:sp>
    </p:spTree>
    <p:extLst>
      <p:ext uri="{BB962C8B-B14F-4D97-AF65-F5344CB8AC3E}">
        <p14:creationId xmlns:p14="http://schemas.microsoft.com/office/powerpoint/2010/main" val="16159572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50577" y="578224"/>
            <a:ext cx="9533964" cy="5701552"/>
          </a:xfrm>
          <a:prstGeom prst="rect">
            <a:avLst/>
          </a:prstGeom>
        </p:spPr>
      </p:pic>
    </p:spTree>
    <p:extLst>
      <p:ext uri="{BB962C8B-B14F-4D97-AF65-F5344CB8AC3E}">
        <p14:creationId xmlns:p14="http://schemas.microsoft.com/office/powerpoint/2010/main" val="2777193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37113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8223" y="0"/>
            <a:ext cx="11403106" cy="2739211"/>
          </a:xfrm>
          <a:prstGeom prst="rect">
            <a:avLst/>
          </a:prstGeom>
        </p:spPr>
        <p:txBody>
          <a:bodyPr wrap="square">
            <a:spAutoFit/>
          </a:bodyPr>
          <a:lstStyle/>
          <a:p>
            <a:r>
              <a:rPr lang="en-US" sz="2800" dirty="0">
                <a:latin typeface="Arial Black" panose="020B0A04020102020204" pitchFamily="34" charset="0"/>
              </a:rPr>
              <a:t>Functions of Herbarium:</a:t>
            </a:r>
          </a:p>
          <a:p>
            <a:r>
              <a:rPr lang="en-US" dirty="0"/>
              <a:t>A modern Herbarium serves valuable functions or utility. Important of them are as follows:</a:t>
            </a:r>
          </a:p>
          <a:p>
            <a:endParaRPr lang="en-US" dirty="0"/>
          </a:p>
          <a:p>
            <a:r>
              <a:rPr lang="en-US" dirty="0"/>
              <a:t>(</a:t>
            </a:r>
            <a:r>
              <a:rPr lang="en-US" dirty="0" err="1"/>
              <a:t>i</a:t>
            </a:r>
            <a:r>
              <a:rPr lang="en-US" dirty="0"/>
              <a:t>) It is an invaluable conservatory of plant material and data.</a:t>
            </a:r>
          </a:p>
          <a:p>
            <a:endParaRPr lang="en-US" dirty="0"/>
          </a:p>
          <a:p>
            <a:r>
              <a:rPr lang="en-US" dirty="0"/>
              <a:t>(ii) It is storehouses of collection including the valuable type specimens. The herbaria greatly aid in all kinds of taxonomic researches.</a:t>
            </a:r>
          </a:p>
          <a:p>
            <a:endParaRPr lang="en-US" dirty="0"/>
          </a:p>
          <a:p>
            <a:r>
              <a:rPr lang="en-US" dirty="0"/>
              <a:t>(iii) Serves as a fundamental resource for identification of all plants of the world.</a:t>
            </a:r>
            <a:endParaRPr lang="en-IN" dirty="0"/>
          </a:p>
        </p:txBody>
      </p:sp>
      <p:sp>
        <p:nvSpPr>
          <p:cNvPr id="3" name="Rectangle 2"/>
          <p:cNvSpPr/>
          <p:nvPr/>
        </p:nvSpPr>
        <p:spPr>
          <a:xfrm>
            <a:off x="578222" y="2585323"/>
            <a:ext cx="11613776" cy="2585323"/>
          </a:xfrm>
          <a:prstGeom prst="rect">
            <a:avLst/>
          </a:prstGeom>
        </p:spPr>
        <p:txBody>
          <a:bodyPr wrap="square">
            <a:spAutoFit/>
          </a:bodyPr>
          <a:lstStyle/>
          <a:p>
            <a:r>
              <a:rPr lang="en-US" dirty="0"/>
              <a:t>(iv) It serves as a source for collections biodiversity. Most estimates on global biodiversity today are based on herbarium collection only.</a:t>
            </a:r>
          </a:p>
          <a:p>
            <a:endParaRPr lang="en-US" dirty="0"/>
          </a:p>
          <a:p>
            <a:r>
              <a:rPr lang="en-US" dirty="0"/>
              <a:t>(v) It aids in biodiversity monitoring by carrying out security of herbarium collection to obtain quantitative baseline data on the distribution and abundance of keystone species is essential for all monitoring </a:t>
            </a:r>
            <a:r>
              <a:rPr lang="en-US" dirty="0" err="1"/>
              <a:t>programmes</a:t>
            </a:r>
            <a:r>
              <a:rPr lang="en-US" dirty="0"/>
              <a:t>.</a:t>
            </a:r>
          </a:p>
          <a:p>
            <a:endParaRPr lang="en-US" dirty="0"/>
          </a:p>
          <a:p>
            <a:r>
              <a:rPr lang="en-US" dirty="0"/>
              <a:t>(vi) It serves as a repository of voucher specimens on which varieties Botanical researches are carried out.</a:t>
            </a:r>
          </a:p>
          <a:p>
            <a:endParaRPr lang="en-US" dirty="0"/>
          </a:p>
          <a:p>
            <a:r>
              <a:rPr lang="en-US" dirty="0"/>
              <a:t>(vii) Aids in assessment of conservation status of a taxon.</a:t>
            </a:r>
            <a:endParaRPr lang="en-IN" dirty="0"/>
          </a:p>
        </p:txBody>
      </p:sp>
      <p:sp>
        <p:nvSpPr>
          <p:cNvPr id="4" name="Rectangle 3"/>
          <p:cNvSpPr/>
          <p:nvPr/>
        </p:nvSpPr>
        <p:spPr>
          <a:xfrm>
            <a:off x="578222" y="5170646"/>
            <a:ext cx="11613777" cy="1200329"/>
          </a:xfrm>
          <a:prstGeom prst="rect">
            <a:avLst/>
          </a:prstGeom>
        </p:spPr>
        <p:txBody>
          <a:bodyPr wrap="square">
            <a:spAutoFit/>
          </a:bodyPr>
          <a:lstStyle/>
          <a:p>
            <a:r>
              <a:rPr lang="en-US" dirty="0"/>
              <a:t>(viii) Vast collection of a particular species in a herbarium aids in assessing the diversity or variations exhibited by a species in its distributional ranges helping in population biology studies.</a:t>
            </a:r>
          </a:p>
          <a:p>
            <a:endParaRPr lang="en-US" dirty="0"/>
          </a:p>
          <a:p>
            <a:r>
              <a:rPr lang="en-US" dirty="0"/>
              <a:t>(ix) It serves as a source for search of new genetic material for improvement of cultivated stock.</a:t>
            </a:r>
            <a:endParaRPr lang="en-IN" dirty="0"/>
          </a:p>
        </p:txBody>
      </p:sp>
    </p:spTree>
    <p:extLst>
      <p:ext uri="{BB962C8B-B14F-4D97-AF65-F5344CB8AC3E}">
        <p14:creationId xmlns:p14="http://schemas.microsoft.com/office/powerpoint/2010/main" val="17462333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3754" y="448707"/>
            <a:ext cx="11241740" cy="1200329"/>
          </a:xfrm>
          <a:prstGeom prst="rect">
            <a:avLst/>
          </a:prstGeom>
        </p:spPr>
        <p:txBody>
          <a:bodyPr wrap="square">
            <a:spAutoFit/>
          </a:bodyPr>
          <a:lstStyle/>
          <a:p>
            <a:r>
              <a:rPr lang="en-US" dirty="0"/>
              <a:t>(</a:t>
            </a:r>
            <a:r>
              <a:rPr lang="en-US" sz="2400" dirty="0"/>
              <a:t>xi) Herbarium serves as an aid in teaching botany. Dried specimen is available all the time as compared to the fresh plant which may or may not be available. It helps in identifying the newly collected specimen</a:t>
            </a:r>
            <a:r>
              <a:rPr lang="en-US" sz="2400" dirty="0" smtClean="0"/>
              <a:t>.</a:t>
            </a:r>
            <a:endParaRPr lang="en-IN" sz="2400" dirty="0"/>
          </a:p>
        </p:txBody>
      </p:sp>
      <p:sp>
        <p:nvSpPr>
          <p:cNvPr id="3" name="Rectangle 2"/>
          <p:cNvSpPr/>
          <p:nvPr/>
        </p:nvSpPr>
        <p:spPr>
          <a:xfrm>
            <a:off x="443754" y="1770059"/>
            <a:ext cx="10959352" cy="4524315"/>
          </a:xfrm>
          <a:prstGeom prst="rect">
            <a:avLst/>
          </a:prstGeom>
        </p:spPr>
        <p:txBody>
          <a:bodyPr wrap="square">
            <a:spAutoFit/>
          </a:bodyPr>
          <a:lstStyle/>
          <a:p>
            <a:r>
              <a:rPr lang="en-US" sz="2400" dirty="0"/>
              <a:t>(xii) Specimen may be used as a source of material for Anatomy, Palynology and </a:t>
            </a:r>
            <a:r>
              <a:rPr lang="en-US" sz="2400" dirty="0" err="1"/>
              <a:t>Cytotaxonomy</a:t>
            </a:r>
            <a:r>
              <a:rPr lang="en-US" sz="2400" dirty="0"/>
              <a:t>, Ecology, Chemistry, Molecular biology, </a:t>
            </a:r>
            <a:r>
              <a:rPr lang="en-US" sz="2400" dirty="0" err="1"/>
              <a:t>Pharmacognosy</a:t>
            </a:r>
            <a:r>
              <a:rPr lang="en-US" sz="2400" dirty="0"/>
              <a:t> and Environment impact assessment.</a:t>
            </a:r>
          </a:p>
          <a:p>
            <a:endParaRPr lang="en-US" sz="2400" dirty="0"/>
          </a:p>
          <a:p>
            <a:r>
              <a:rPr lang="en-US" sz="2400" dirty="0"/>
              <a:t>(xiii) Seeds of the herbarium specimens can be used to resurrect species extinct in the wild using modern technology.</a:t>
            </a:r>
          </a:p>
          <a:p>
            <a:endParaRPr lang="en-US" sz="2400" dirty="0"/>
          </a:p>
          <a:p>
            <a:r>
              <a:rPr lang="en-US" sz="2400" dirty="0"/>
              <a:t>(xiv) It aids in assessment and cataloguing of all species of economic potential, as commercial species, medicinal herbs, food plants etc.</a:t>
            </a:r>
          </a:p>
          <a:p>
            <a:endParaRPr lang="en-US" sz="2400" dirty="0"/>
          </a:p>
          <a:p>
            <a:r>
              <a:rPr lang="en-US" sz="2400" dirty="0"/>
              <a:t>(xv) It helps in development of computer data base on plants and maintains active links to international network of systematic resources and electronic base.</a:t>
            </a:r>
            <a:endParaRPr lang="en-IN" sz="2400" dirty="0"/>
          </a:p>
        </p:txBody>
      </p:sp>
    </p:spTree>
    <p:extLst>
      <p:ext uri="{BB962C8B-B14F-4D97-AF65-F5344CB8AC3E}">
        <p14:creationId xmlns:p14="http://schemas.microsoft.com/office/powerpoint/2010/main" val="11863343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718238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90918" y="941294"/>
            <a:ext cx="9453281" cy="5701553"/>
          </a:xfrm>
          <a:prstGeom prst="rect">
            <a:avLst/>
          </a:prstGeom>
        </p:spPr>
      </p:pic>
    </p:spTree>
    <p:extLst>
      <p:ext uri="{BB962C8B-B14F-4D97-AF65-F5344CB8AC3E}">
        <p14:creationId xmlns:p14="http://schemas.microsoft.com/office/powerpoint/2010/main" val="2658785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000" y="0"/>
            <a:ext cx="12318999" cy="6705600"/>
          </a:xfrm>
          <a:prstGeom prst="rect">
            <a:avLst/>
          </a:prstGeom>
        </p:spPr>
      </p:pic>
    </p:spTree>
    <p:extLst>
      <p:ext uri="{BB962C8B-B14F-4D97-AF65-F5344CB8AC3E}">
        <p14:creationId xmlns:p14="http://schemas.microsoft.com/office/powerpoint/2010/main" val="16303012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1542356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769100"/>
          </a:xfrm>
          <a:prstGeom prst="rect">
            <a:avLst/>
          </a:prstGeom>
        </p:spPr>
      </p:pic>
    </p:spTree>
    <p:extLst>
      <p:ext uri="{BB962C8B-B14F-4D97-AF65-F5344CB8AC3E}">
        <p14:creationId xmlns:p14="http://schemas.microsoft.com/office/powerpoint/2010/main" val="27256989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8734050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7779814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3872032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9676523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8900" y="0"/>
            <a:ext cx="12280899" cy="6858000"/>
          </a:xfrm>
          <a:prstGeom prst="rect">
            <a:avLst/>
          </a:prstGeom>
        </p:spPr>
      </p:pic>
    </p:spTree>
    <p:extLst>
      <p:ext uri="{BB962C8B-B14F-4D97-AF65-F5344CB8AC3E}">
        <p14:creationId xmlns:p14="http://schemas.microsoft.com/office/powerpoint/2010/main" val="27339992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8900" y="0"/>
            <a:ext cx="12280899" cy="6858000"/>
          </a:xfrm>
          <a:prstGeom prst="rect">
            <a:avLst/>
          </a:prstGeom>
        </p:spPr>
      </p:pic>
    </p:spTree>
    <p:extLst>
      <p:ext uri="{BB962C8B-B14F-4D97-AF65-F5344CB8AC3E}">
        <p14:creationId xmlns:p14="http://schemas.microsoft.com/office/powerpoint/2010/main" val="12408134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7645400"/>
          </a:xfrm>
          <a:prstGeom prst="rect">
            <a:avLst/>
          </a:prstGeom>
        </p:spPr>
      </p:pic>
    </p:spTree>
    <p:extLst>
      <p:ext uri="{BB962C8B-B14F-4D97-AF65-F5344CB8AC3E}">
        <p14:creationId xmlns:p14="http://schemas.microsoft.com/office/powerpoint/2010/main" val="23770849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5121536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6678879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7931790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8239189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5414173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8900" y="0"/>
            <a:ext cx="12280899" cy="6858000"/>
          </a:xfrm>
          <a:prstGeom prst="rect">
            <a:avLst/>
          </a:prstGeom>
        </p:spPr>
      </p:pic>
    </p:spTree>
    <p:extLst>
      <p:ext uri="{BB962C8B-B14F-4D97-AF65-F5344CB8AC3E}">
        <p14:creationId xmlns:p14="http://schemas.microsoft.com/office/powerpoint/2010/main" val="42648982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4403615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8296903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8667127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1450169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6336193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5257029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9325723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4164055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7354842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7498219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7627563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280899" cy="6858000"/>
          </a:xfrm>
          <a:prstGeom prst="rect">
            <a:avLst/>
          </a:prstGeom>
        </p:spPr>
      </p:pic>
    </p:spTree>
    <p:extLst>
      <p:ext uri="{BB962C8B-B14F-4D97-AF65-F5344CB8AC3E}">
        <p14:creationId xmlns:p14="http://schemas.microsoft.com/office/powerpoint/2010/main" val="37997292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TotalTime>
  <Words>388</Words>
  <Application>Microsoft Office PowerPoint</Application>
  <PresentationFormat>Widescreen</PresentationFormat>
  <Paragraphs>37</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Arial Black</vt:lpstr>
      <vt:lpstr>Calibri</vt:lpstr>
      <vt:lpstr>Calibri Light</vt:lpstr>
      <vt:lpstr>Office Theme</vt:lpstr>
      <vt:lpstr> HERBARIUM PREPARATION OF HERBARIUM SHEETS, PRESERVATION, STORAGE AND STAINING OF MATERIALS</vt:lpstr>
      <vt:lpstr>PowerPoint Presentation</vt:lpstr>
      <vt:lpstr>PowerPoint Presentation</vt:lpstr>
      <vt:lpstr>Herbarium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Habibur Rahman</dc:creator>
  <cp:lastModifiedBy>Habibur Rahman</cp:lastModifiedBy>
  <cp:revision>17</cp:revision>
  <dcterms:created xsi:type="dcterms:W3CDTF">2021-05-16T06:43:52Z</dcterms:created>
  <dcterms:modified xsi:type="dcterms:W3CDTF">2021-05-22T06:12:04Z</dcterms:modified>
</cp:coreProperties>
</file>