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71"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706562"/>
          </a:xfrm>
        </p:spPr>
        <p:txBody>
          <a:bodyPr>
            <a:normAutofit fontScale="90000"/>
          </a:bodyPr>
          <a:lstStyle/>
          <a:p>
            <a:r>
              <a:rPr lang="en-US" sz="8000" dirty="0" smtClean="0">
                <a:latin typeface="Times New Roman" pitchFamily="18" charset="0"/>
                <a:cs typeface="Times New Roman" pitchFamily="18" charset="0"/>
              </a:rPr>
              <a:t>Remote Sensing</a:t>
            </a:r>
            <a:br>
              <a:rPr lang="en-US" sz="8000" dirty="0" smtClean="0">
                <a:latin typeface="Times New Roman" pitchFamily="18" charset="0"/>
                <a:cs typeface="Times New Roman" pitchFamily="18" charset="0"/>
              </a:rPr>
            </a:br>
            <a:r>
              <a:rPr lang="en-US" sz="8000" dirty="0" smtClean="0">
                <a:latin typeface="Times New Roman" pitchFamily="18" charset="0"/>
                <a:cs typeface="Times New Roman" pitchFamily="18" charset="0"/>
              </a:rPr>
              <a:t>Platform </a:t>
            </a:r>
            <a:r>
              <a:rPr lang="en-US" sz="8000" smtClean="0">
                <a:latin typeface="Times New Roman" pitchFamily="18" charset="0"/>
                <a:cs typeface="Times New Roman" pitchFamily="18" charset="0"/>
              </a:rPr>
              <a:t>and Sensor</a:t>
            </a:r>
            <a:endParaRPr lang="en-US" sz="8000" dirty="0">
              <a:latin typeface="Times New Roman" pitchFamily="18" charset="0"/>
              <a:cs typeface="Times New Roman" pitchFamily="18" charset="0"/>
            </a:endParaRPr>
          </a:p>
        </p:txBody>
      </p:sp>
      <p:sp>
        <p:nvSpPr>
          <p:cNvPr id="3" name="Content Placeholder 2"/>
          <p:cNvSpPr>
            <a:spLocks noGrp="1"/>
          </p:cNvSpPr>
          <p:nvPr>
            <p:ph idx="1"/>
          </p:nvPr>
        </p:nvSpPr>
        <p:spPr>
          <a:xfrm>
            <a:off x="1066800" y="2895600"/>
            <a:ext cx="7620000" cy="3230563"/>
          </a:xfrm>
        </p:spPr>
        <p:txBody>
          <a:bodyPr>
            <a:normAutofit lnSpcReduction="10000"/>
          </a:bodyPr>
          <a:lstStyle/>
          <a:p>
            <a:pPr algn="ctr">
              <a:buNone/>
            </a:pPr>
            <a:r>
              <a:rPr lang="en-US" i="1" dirty="0" smtClean="0">
                <a:solidFill>
                  <a:srgbClr val="FF0000"/>
                </a:solidFill>
                <a:latin typeface="Times New Roman" pitchFamily="18" charset="0"/>
                <a:cs typeface="Times New Roman" pitchFamily="18" charset="0"/>
              </a:rPr>
              <a:t>Presented By</a:t>
            </a:r>
          </a:p>
          <a:p>
            <a:pPr algn="ctr">
              <a:buNone/>
            </a:pPr>
            <a:r>
              <a:rPr lang="en-US" dirty="0" smtClean="0">
                <a:solidFill>
                  <a:srgbClr val="0070C0"/>
                </a:solidFill>
                <a:latin typeface="Times New Roman" pitchFamily="18" charset="0"/>
                <a:cs typeface="Times New Roman" pitchFamily="18" charset="0"/>
              </a:rPr>
              <a:t>Dr. </a:t>
            </a:r>
            <a:r>
              <a:rPr lang="en-US" dirty="0" err="1" smtClean="0">
                <a:solidFill>
                  <a:srgbClr val="0070C0"/>
                </a:solidFill>
                <a:latin typeface="Times New Roman" pitchFamily="18" charset="0"/>
                <a:cs typeface="Times New Roman" pitchFamily="18" charset="0"/>
              </a:rPr>
              <a:t>Banashree</a:t>
            </a:r>
            <a:r>
              <a:rPr lang="en-US" dirty="0" smtClean="0">
                <a:solidFill>
                  <a:srgbClr val="0070C0"/>
                </a:solidFill>
                <a:latin typeface="Times New Roman" pitchFamily="18" charset="0"/>
                <a:cs typeface="Times New Roman" pitchFamily="18" charset="0"/>
              </a:rPr>
              <a:t> </a:t>
            </a:r>
            <a:r>
              <a:rPr lang="en-US" dirty="0" err="1" smtClean="0">
                <a:solidFill>
                  <a:srgbClr val="0070C0"/>
                </a:solidFill>
                <a:latin typeface="Times New Roman" pitchFamily="18" charset="0"/>
                <a:cs typeface="Times New Roman" pitchFamily="18" charset="0"/>
              </a:rPr>
              <a:t>Saikia</a:t>
            </a:r>
            <a:endParaRPr lang="en-US" dirty="0" smtClean="0">
              <a:solidFill>
                <a:srgbClr val="0070C0"/>
              </a:solidFill>
              <a:latin typeface="Times New Roman" pitchFamily="18" charset="0"/>
              <a:cs typeface="Times New Roman" pitchFamily="18" charset="0"/>
            </a:endParaRPr>
          </a:p>
          <a:p>
            <a:pPr algn="ctr">
              <a:buNone/>
            </a:pPr>
            <a:r>
              <a:rPr lang="en-US" dirty="0" smtClean="0">
                <a:solidFill>
                  <a:srgbClr val="0070C0"/>
                </a:solidFill>
                <a:latin typeface="Times New Roman" pitchFamily="18" charset="0"/>
                <a:cs typeface="Times New Roman" pitchFamily="18" charset="0"/>
              </a:rPr>
              <a:t>Assistant Professor</a:t>
            </a:r>
          </a:p>
          <a:p>
            <a:pPr algn="ctr">
              <a:buNone/>
            </a:pPr>
            <a:r>
              <a:rPr lang="en-US" dirty="0" smtClean="0">
                <a:solidFill>
                  <a:srgbClr val="0070C0"/>
                </a:solidFill>
                <a:latin typeface="Times New Roman" pitchFamily="18" charset="0"/>
                <a:cs typeface="Times New Roman" pitchFamily="18" charset="0"/>
              </a:rPr>
              <a:t>Department of Geography</a:t>
            </a:r>
          </a:p>
          <a:p>
            <a:pPr algn="ctr">
              <a:buNone/>
            </a:pPr>
            <a:r>
              <a:rPr lang="en-US" dirty="0" smtClean="0">
                <a:solidFill>
                  <a:srgbClr val="0070C0"/>
                </a:solidFill>
                <a:latin typeface="Times New Roman" pitchFamily="18" charset="0"/>
                <a:cs typeface="Times New Roman" pitchFamily="18" charset="0"/>
              </a:rPr>
              <a:t>JN College,</a:t>
            </a:r>
          </a:p>
          <a:p>
            <a:pPr algn="ctr">
              <a:buNone/>
            </a:pPr>
            <a:r>
              <a:rPr lang="en-US" dirty="0" smtClean="0">
                <a:solidFill>
                  <a:srgbClr val="0070C0"/>
                </a:solidFill>
                <a:latin typeface="Times New Roman" pitchFamily="18" charset="0"/>
                <a:cs typeface="Times New Roman" pitchFamily="18" charset="0"/>
              </a:rPr>
              <a:t> </a:t>
            </a:r>
            <a:r>
              <a:rPr lang="en-US" dirty="0" err="1" smtClean="0">
                <a:solidFill>
                  <a:srgbClr val="0070C0"/>
                </a:solidFill>
                <a:latin typeface="Times New Roman" pitchFamily="18" charset="0"/>
                <a:cs typeface="Times New Roman" pitchFamily="18" charset="0"/>
              </a:rPr>
              <a:t>Boko</a:t>
            </a:r>
            <a:endParaRPr lang="en-US"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
            <a:ext cx="8915400" cy="5909310"/>
          </a:xfrm>
          <a:prstGeom prst="rect">
            <a:avLst/>
          </a:prstGeom>
        </p:spPr>
        <p:txBody>
          <a:bodyPr wrap="square">
            <a:spAutoFit/>
          </a:bodyPr>
          <a:lstStyle/>
          <a:p>
            <a:pPr lvl="0" fontAlgn="base">
              <a:spcBef>
                <a:spcPct val="0"/>
              </a:spcBef>
              <a:spcAft>
                <a:spcPct val="0"/>
              </a:spcAft>
              <a:tabLst>
                <a:tab pos="1095375" algn="l"/>
              </a:tabLst>
            </a:pPr>
            <a:r>
              <a:rPr lang="en-US" sz="2400" b="1" dirty="0" smtClean="0">
                <a:latin typeface="Times New Roman" pitchFamily="18" charset="0"/>
                <a:ea typeface="Times New Roman" pitchFamily="18" charset="0"/>
                <a:cs typeface="Times New Roman" pitchFamily="18" charset="0"/>
              </a:rPr>
              <a:t>Platforms of Remote Sensing</a:t>
            </a:r>
          </a:p>
          <a:p>
            <a:pPr lvl="0" fontAlgn="base">
              <a:spcBef>
                <a:spcPct val="0"/>
              </a:spcBef>
              <a:spcAft>
                <a:spcPct val="0"/>
              </a:spcAft>
              <a:tabLst>
                <a:tab pos="1095375" algn="l"/>
              </a:tabLst>
            </a:pPr>
            <a:endParaRPr lang="en-US" dirty="0" smtClean="0">
              <a:latin typeface="Arial" pitchFamily="34" charset="0"/>
              <a:cs typeface="Arial" pitchFamily="34" charset="0"/>
            </a:endParaRPr>
          </a:p>
          <a:p>
            <a:pPr lvl="0" eaLnBrk="0" fontAlgn="base" hangingPunct="0">
              <a:spcBef>
                <a:spcPct val="0"/>
              </a:spcBef>
              <a:spcAft>
                <a:spcPct val="0"/>
              </a:spcAft>
              <a:buFont typeface="Wingdings" pitchFamily="2" charset="2"/>
              <a:buChar char="Ø"/>
              <a:tabLst>
                <a:tab pos="1095375" algn="l"/>
              </a:tabLst>
            </a:pPr>
            <a:r>
              <a:rPr lang="en-US" dirty="0" smtClean="0">
                <a:latin typeface="Times New Roman" pitchFamily="18" charset="0"/>
                <a:ea typeface="Times New Roman" pitchFamily="18" charset="0"/>
                <a:cs typeface="Times New Roman" pitchFamily="18" charset="0"/>
              </a:rPr>
              <a:t> </a:t>
            </a:r>
            <a:r>
              <a:rPr lang="en-US" sz="2400" dirty="0" smtClean="0">
                <a:latin typeface="Times New Roman" pitchFamily="18" charset="0"/>
                <a:ea typeface="Times New Roman" pitchFamily="18" charset="0"/>
                <a:cs typeface="Times New Roman" pitchFamily="18" charset="0"/>
              </a:rPr>
              <a:t>Remote Sensing images are obtained at distances from various platforms.</a:t>
            </a:r>
          </a:p>
          <a:p>
            <a:pPr lvl="0" eaLnBrk="0" fontAlgn="base" hangingPunct="0">
              <a:spcBef>
                <a:spcPct val="0"/>
              </a:spcBef>
              <a:spcAft>
                <a:spcPct val="0"/>
              </a:spcAft>
              <a:tabLst>
                <a:tab pos="1095375" algn="l"/>
              </a:tabLst>
            </a:pPr>
            <a:r>
              <a:rPr lang="en-US" sz="2400" dirty="0" smtClean="0">
                <a:latin typeface="Times New Roman" pitchFamily="18" charset="0"/>
                <a:ea typeface="Times New Roman" pitchFamily="18" charset="0"/>
                <a:cs typeface="Times New Roman" pitchFamily="18" charset="0"/>
              </a:rPr>
              <a:t> </a:t>
            </a:r>
          </a:p>
          <a:p>
            <a:pPr lvl="0" eaLnBrk="0" fontAlgn="base" hangingPunct="0">
              <a:spcBef>
                <a:spcPct val="0"/>
              </a:spcBef>
              <a:spcAft>
                <a:spcPct val="0"/>
              </a:spcAft>
              <a:buFont typeface="Wingdings" pitchFamily="2" charset="2"/>
              <a:buChar char="Ø"/>
              <a:tabLst>
                <a:tab pos="1095375" algn="l"/>
              </a:tabLst>
            </a:pPr>
            <a:r>
              <a:rPr lang="en-US" sz="2400" dirty="0" smtClean="0">
                <a:latin typeface="Times New Roman" pitchFamily="18" charset="0"/>
                <a:ea typeface="Times New Roman" pitchFamily="18" charset="0"/>
                <a:cs typeface="Times New Roman" pitchFamily="18" charset="0"/>
              </a:rPr>
              <a:t>The vehicles or carriers for remote sensors are called the </a:t>
            </a:r>
            <a:r>
              <a:rPr lang="en-US" sz="2400" b="1" dirty="0" smtClean="0">
                <a:latin typeface="Times New Roman" pitchFamily="18" charset="0"/>
                <a:ea typeface="Times New Roman" pitchFamily="18" charset="0"/>
                <a:cs typeface="Times New Roman" pitchFamily="18" charset="0"/>
              </a:rPr>
              <a:t>platform</a:t>
            </a:r>
            <a:r>
              <a:rPr lang="en-US" sz="2400" dirty="0" smtClean="0">
                <a:latin typeface="Times New Roman" pitchFamily="18" charset="0"/>
                <a:ea typeface="Times New Roman" pitchFamily="18" charset="0"/>
                <a:cs typeface="Times New Roman" pitchFamily="18" charset="0"/>
              </a:rPr>
              <a:t>.</a:t>
            </a:r>
          </a:p>
          <a:p>
            <a:pPr lvl="0" eaLnBrk="0" fontAlgn="base" hangingPunct="0">
              <a:spcBef>
                <a:spcPct val="0"/>
              </a:spcBef>
              <a:spcAft>
                <a:spcPct val="0"/>
              </a:spcAft>
              <a:tabLst>
                <a:tab pos="1095375" algn="l"/>
              </a:tabLst>
            </a:pPr>
            <a:r>
              <a:rPr lang="en-US" sz="2400" dirty="0" smtClean="0">
                <a:latin typeface="Times New Roman" pitchFamily="18" charset="0"/>
                <a:ea typeface="Times New Roman" pitchFamily="18" charset="0"/>
                <a:cs typeface="Times New Roman" pitchFamily="18" charset="0"/>
              </a:rPr>
              <a:t> </a:t>
            </a:r>
          </a:p>
          <a:p>
            <a:pPr lvl="0" eaLnBrk="0" fontAlgn="base" hangingPunct="0">
              <a:spcBef>
                <a:spcPct val="0"/>
              </a:spcBef>
              <a:spcAft>
                <a:spcPct val="0"/>
              </a:spcAft>
              <a:buFont typeface="Wingdings" pitchFamily="2" charset="2"/>
              <a:buChar char="Ø"/>
              <a:tabLst>
                <a:tab pos="1095375" algn="l"/>
              </a:tabLst>
            </a:pPr>
            <a:r>
              <a:rPr lang="en-US" sz="2400" dirty="0" smtClean="0">
                <a:latin typeface="Times New Roman" pitchFamily="18" charset="0"/>
                <a:ea typeface="Times New Roman" pitchFamily="18" charset="0"/>
                <a:cs typeface="Times New Roman" pitchFamily="18" charset="0"/>
              </a:rPr>
              <a:t>On the basis of these platforms, the techniques and types of remote sensing also vary. There are three main categories of platforms namely </a:t>
            </a:r>
            <a:r>
              <a:rPr lang="en-US" sz="2400" b="1" dirty="0" smtClean="0">
                <a:solidFill>
                  <a:srgbClr val="FF0000"/>
                </a:solidFill>
                <a:latin typeface="Times New Roman" pitchFamily="18" charset="0"/>
                <a:ea typeface="Times New Roman" pitchFamily="18" charset="0"/>
                <a:cs typeface="Times New Roman" pitchFamily="18" charset="0"/>
              </a:rPr>
              <a:t>ground borne, air borne and space born.</a:t>
            </a:r>
          </a:p>
          <a:p>
            <a:pPr lvl="0" eaLnBrk="0" fontAlgn="base" hangingPunct="0">
              <a:spcBef>
                <a:spcPct val="0"/>
              </a:spcBef>
              <a:spcAft>
                <a:spcPct val="0"/>
              </a:spcAft>
              <a:buFont typeface="Wingdings" pitchFamily="2" charset="2"/>
              <a:buChar char="Ø"/>
              <a:tabLst>
                <a:tab pos="1095375" algn="l"/>
              </a:tabLst>
            </a:pPr>
            <a:endParaRPr lang="en-US" sz="2400" b="1" dirty="0" smtClean="0">
              <a:solidFill>
                <a:srgbClr val="FF0000"/>
              </a:solidFill>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Ø"/>
              <a:tabLst>
                <a:tab pos="1095375" algn="l"/>
              </a:tabLst>
            </a:pPr>
            <a:r>
              <a:rPr lang="en-US" sz="2400" dirty="0" smtClean="0">
                <a:latin typeface="Times New Roman" pitchFamily="18" charset="0"/>
                <a:ea typeface="Times New Roman" pitchFamily="18" charset="0"/>
                <a:cs typeface="Times New Roman" pitchFamily="18" charset="0"/>
              </a:rPr>
              <a:t>Ground borne platform include </a:t>
            </a:r>
            <a:r>
              <a:rPr lang="en-US" sz="2400" b="1" dirty="0" smtClean="0">
                <a:latin typeface="Times New Roman" pitchFamily="18" charset="0"/>
                <a:ea typeface="Times New Roman" pitchFamily="18" charset="0"/>
                <a:cs typeface="Times New Roman" pitchFamily="18" charset="0"/>
              </a:rPr>
              <a:t>ladder trucks or cherry pickers </a:t>
            </a:r>
            <a:r>
              <a:rPr lang="en-US" sz="2400" dirty="0" smtClean="0">
                <a:latin typeface="Times New Roman" pitchFamily="18" charset="0"/>
                <a:ea typeface="Times New Roman" pitchFamily="18" charset="0"/>
                <a:cs typeface="Times New Roman" pitchFamily="18" charset="0"/>
              </a:rPr>
              <a:t>for ground investigation.</a:t>
            </a:r>
          </a:p>
          <a:p>
            <a:pPr lvl="0" eaLnBrk="0" fontAlgn="base" hangingPunct="0">
              <a:spcBef>
                <a:spcPct val="0"/>
              </a:spcBef>
              <a:spcAft>
                <a:spcPct val="0"/>
              </a:spcAft>
              <a:buFont typeface="Wingdings" pitchFamily="2" charset="2"/>
              <a:buChar char="Ø"/>
              <a:tabLst>
                <a:tab pos="1095375" algn="l"/>
              </a:tabLst>
            </a:pPr>
            <a:r>
              <a:rPr lang="en-US" sz="2400" dirty="0" smtClean="0">
                <a:latin typeface="Times New Roman" pitchFamily="18" charset="0"/>
                <a:ea typeface="Times New Roman" pitchFamily="18" charset="0"/>
                <a:cs typeface="Times New Roman" pitchFamily="18" charset="0"/>
              </a:rPr>
              <a:t>Airborne plate form include aircraft, helicopter and </a:t>
            </a:r>
            <a:r>
              <a:rPr lang="en-US" sz="2400" dirty="0" err="1" smtClean="0">
                <a:latin typeface="Times New Roman" pitchFamily="18" charset="0"/>
                <a:ea typeface="Times New Roman" pitchFamily="18" charset="0"/>
                <a:cs typeface="Times New Roman" pitchFamily="18" charset="0"/>
              </a:rPr>
              <a:t>ballon</a:t>
            </a:r>
            <a:r>
              <a:rPr lang="en-US" sz="2400" dirty="0" smtClean="0">
                <a:latin typeface="Times New Roman" pitchFamily="18" charset="0"/>
                <a:ea typeface="Times New Roman" pitchFamily="18" charset="0"/>
                <a:cs typeface="Times New Roman" pitchFamily="18" charset="0"/>
              </a:rPr>
              <a:t> based </a:t>
            </a:r>
            <a:r>
              <a:rPr lang="en-US" sz="2400" dirty="0" err="1" smtClean="0">
                <a:latin typeface="Times New Roman" pitchFamily="18" charset="0"/>
                <a:ea typeface="Times New Roman" pitchFamily="18" charset="0"/>
                <a:cs typeface="Times New Roman" pitchFamily="18" charset="0"/>
              </a:rPr>
              <a:t>plateform</a:t>
            </a:r>
            <a:r>
              <a:rPr lang="en-US" sz="2400" dirty="0" smtClean="0">
                <a:latin typeface="Times New Roman" pitchFamily="18" charset="0"/>
                <a:ea typeface="Times New Roman" pitchFamily="18" charset="0"/>
                <a:cs typeface="Times New Roman" pitchFamily="18" charset="0"/>
              </a:rPr>
              <a:t>.</a:t>
            </a:r>
          </a:p>
          <a:p>
            <a:pPr lvl="0" eaLnBrk="0" fontAlgn="base" hangingPunct="0">
              <a:spcBef>
                <a:spcPct val="0"/>
              </a:spcBef>
              <a:spcAft>
                <a:spcPct val="0"/>
              </a:spcAft>
              <a:tabLst>
                <a:tab pos="1095375" algn="l"/>
              </a:tabLst>
            </a:pPr>
            <a:r>
              <a:rPr lang="en-US" sz="2400" dirty="0" smtClean="0">
                <a:latin typeface="Times New Roman" pitchFamily="18" charset="0"/>
                <a:ea typeface="Times New Roman" pitchFamily="18" charset="0"/>
                <a:cs typeface="Times New Roman" pitchFamily="18"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304800"/>
            <a:ext cx="8534400" cy="2308324"/>
          </a:xfrm>
          <a:prstGeom prst="rect">
            <a:avLst/>
          </a:prstGeom>
        </p:spPr>
        <p:txBody>
          <a:bodyPr wrap="square">
            <a:spAutoFit/>
          </a:bodyPr>
          <a:lstStyle/>
          <a:p>
            <a:pPr>
              <a:buFont typeface="Wingdings" pitchFamily="2" charset="2"/>
              <a:buChar char="Ø"/>
            </a:pPr>
            <a:r>
              <a:rPr lang="en-US" sz="2400" dirty="0" smtClean="0">
                <a:latin typeface="Times New Roman" pitchFamily="18" charset="0"/>
                <a:ea typeface="Times New Roman" pitchFamily="18" charset="0"/>
                <a:cs typeface="Times New Roman" pitchFamily="18" charset="0"/>
              </a:rPr>
              <a:t>Sensor carried by balloons which are designed and used for specific projects. In these balloon based platform we have low latitude tethered balloons connected to the earth station by means of wires.</a:t>
            </a:r>
          </a:p>
          <a:p>
            <a:pPr>
              <a:buFont typeface="Wingdings" pitchFamily="2" charset="2"/>
              <a:buChar char="Ø"/>
            </a:pPr>
            <a:r>
              <a:rPr lang="en-US" sz="2400" dirty="0" smtClean="0">
                <a:latin typeface="Times New Roman" pitchFamily="18" charset="0"/>
                <a:ea typeface="Times New Roman" pitchFamily="18" charset="0"/>
                <a:cs typeface="Times New Roman" pitchFamily="18" charset="0"/>
              </a:rPr>
              <a:t>The sphere types balloons used to obtain high resolution photograph of planets from altitude of  about 25km. </a:t>
            </a:r>
            <a:endParaRPr lang="en-US" sz="2400" dirty="0"/>
          </a:p>
        </p:txBody>
      </p:sp>
      <p:sp>
        <p:nvSpPr>
          <p:cNvPr id="6" name="TextBox 5"/>
          <p:cNvSpPr txBox="1"/>
          <p:nvPr/>
        </p:nvSpPr>
        <p:spPr>
          <a:xfrm>
            <a:off x="3124200" y="2819400"/>
            <a:ext cx="2979726" cy="400110"/>
          </a:xfrm>
          <a:prstGeom prst="rect">
            <a:avLst/>
          </a:prstGeom>
          <a:solidFill>
            <a:srgbClr val="FFFF00"/>
          </a:solidFill>
          <a:ln>
            <a:solidFill>
              <a:schemeClr val="bg1"/>
            </a:solidFill>
          </a:ln>
        </p:spPr>
        <p:txBody>
          <a:bodyPr wrap="none" rtlCol="0">
            <a:spAutoFit/>
          </a:bodyPr>
          <a:lstStyle/>
          <a:p>
            <a:r>
              <a:rPr lang="en-US" sz="2000" b="1" dirty="0" smtClean="0"/>
              <a:t>Remote sensing </a:t>
            </a:r>
            <a:r>
              <a:rPr lang="en-US" sz="2000" b="1" dirty="0" err="1" smtClean="0"/>
              <a:t>plateform</a:t>
            </a:r>
            <a:endParaRPr lang="en-US" sz="2000" b="1" dirty="0"/>
          </a:p>
        </p:txBody>
      </p:sp>
      <p:cxnSp>
        <p:nvCxnSpPr>
          <p:cNvPr id="8" name="Straight Arrow Connector 7"/>
          <p:cNvCxnSpPr/>
          <p:nvPr/>
        </p:nvCxnSpPr>
        <p:spPr>
          <a:xfrm rot="10800000" flipV="1">
            <a:off x="2667000" y="3352800"/>
            <a:ext cx="15240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267200" y="3352800"/>
            <a:ext cx="17526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81000" y="4495800"/>
            <a:ext cx="2819400" cy="1323439"/>
          </a:xfrm>
          <a:prstGeom prst="rect">
            <a:avLst/>
          </a:prstGeom>
          <a:solidFill>
            <a:srgbClr val="FFFF00"/>
          </a:solidFill>
          <a:ln>
            <a:solidFill>
              <a:schemeClr val="bg1"/>
            </a:solidFill>
          </a:ln>
        </p:spPr>
        <p:txBody>
          <a:bodyPr wrap="square" rtlCol="0">
            <a:spAutoFit/>
          </a:bodyPr>
          <a:lstStyle/>
          <a:p>
            <a:r>
              <a:rPr lang="en-US" sz="2000" b="1" u="sng" dirty="0" smtClean="0"/>
              <a:t>Air Borne </a:t>
            </a:r>
            <a:r>
              <a:rPr lang="en-US" sz="2000" b="1" u="sng" dirty="0" err="1" smtClean="0"/>
              <a:t>Plateform</a:t>
            </a:r>
            <a:endParaRPr lang="en-US" sz="2000" b="1" u="sng" dirty="0" smtClean="0"/>
          </a:p>
          <a:p>
            <a:r>
              <a:rPr lang="en-US" sz="2000" b="1" dirty="0" smtClean="0"/>
              <a:t>Aircraft</a:t>
            </a:r>
          </a:p>
          <a:p>
            <a:r>
              <a:rPr lang="en-US" sz="2000" b="1" dirty="0" smtClean="0"/>
              <a:t>Helicopter</a:t>
            </a:r>
          </a:p>
          <a:p>
            <a:r>
              <a:rPr lang="en-US" sz="2000" b="1" dirty="0" err="1" smtClean="0"/>
              <a:t>Ballons</a:t>
            </a:r>
            <a:endParaRPr lang="en-US" sz="2000" b="1" dirty="0"/>
          </a:p>
        </p:txBody>
      </p:sp>
      <p:sp>
        <p:nvSpPr>
          <p:cNvPr id="18" name="TextBox 17"/>
          <p:cNvSpPr txBox="1"/>
          <p:nvPr/>
        </p:nvSpPr>
        <p:spPr>
          <a:xfrm>
            <a:off x="3962400" y="4419600"/>
            <a:ext cx="5016245" cy="1938992"/>
          </a:xfrm>
          <a:prstGeom prst="rect">
            <a:avLst/>
          </a:prstGeom>
          <a:solidFill>
            <a:srgbClr val="FFFF00"/>
          </a:solidFill>
          <a:ln>
            <a:solidFill>
              <a:schemeClr val="bg1"/>
            </a:solidFill>
          </a:ln>
        </p:spPr>
        <p:txBody>
          <a:bodyPr wrap="square" rtlCol="0">
            <a:spAutoFit/>
          </a:bodyPr>
          <a:lstStyle/>
          <a:p>
            <a:r>
              <a:rPr lang="en-US" sz="2000" b="1" u="sng" dirty="0" smtClean="0"/>
              <a:t>Space Borne </a:t>
            </a:r>
            <a:r>
              <a:rPr lang="en-US" sz="2000" b="1" u="sng" dirty="0" err="1" smtClean="0"/>
              <a:t>plateform</a:t>
            </a:r>
            <a:endParaRPr lang="en-US" sz="2000" b="1" u="sng" dirty="0" smtClean="0"/>
          </a:p>
          <a:p>
            <a:r>
              <a:rPr lang="en-US" sz="2000" b="1" dirty="0" smtClean="0"/>
              <a:t>Rocket</a:t>
            </a:r>
          </a:p>
          <a:p>
            <a:r>
              <a:rPr lang="en-US" sz="2000" b="1" dirty="0" smtClean="0"/>
              <a:t>Space shuttle</a:t>
            </a:r>
          </a:p>
          <a:p>
            <a:r>
              <a:rPr lang="en-US" sz="2000" b="1" dirty="0" smtClean="0"/>
              <a:t>Satellite( </a:t>
            </a:r>
            <a:r>
              <a:rPr lang="en-US" sz="2000" b="1" dirty="0" err="1" smtClean="0"/>
              <a:t>i.Geostationary</a:t>
            </a:r>
            <a:r>
              <a:rPr lang="en-US" sz="2000" b="1" dirty="0" smtClean="0"/>
              <a:t> or earth synchronous and ii. Sun synchronous)</a:t>
            </a:r>
          </a:p>
          <a:p>
            <a:endParaRPr lang="en-US" sz="20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57200"/>
            <a:ext cx="8686800" cy="4893647"/>
          </a:xfrm>
          <a:prstGeom prst="rect">
            <a:avLst/>
          </a:prstGeom>
          <a:solidFill>
            <a:schemeClr val="bg1"/>
          </a:solidFill>
          <a:ln>
            <a:solidFill>
              <a:schemeClr val="bg1"/>
            </a:solidFill>
          </a:ln>
        </p:spPr>
        <p:txBody>
          <a:bodyPr wrap="square" rtlCol="0">
            <a:spAutoFit/>
          </a:bodyPr>
          <a:lstStyle/>
          <a:p>
            <a:pPr>
              <a:buFont typeface="Wingdings" pitchFamily="2" charset="2"/>
              <a:buChar char="Ø"/>
            </a:pPr>
            <a:r>
              <a:rPr lang="en-US" sz="2400" b="1" dirty="0" smtClean="0">
                <a:latin typeface="Times New Roman" pitchFamily="18" charset="0"/>
                <a:cs typeface="Times New Roman" pitchFamily="18" charset="0"/>
              </a:rPr>
              <a:t>Air borne </a:t>
            </a:r>
            <a:r>
              <a:rPr lang="en-US" sz="2400" b="1" dirty="0" err="1" smtClean="0">
                <a:latin typeface="Times New Roman" pitchFamily="18" charset="0"/>
                <a:cs typeface="Times New Roman" pitchFamily="18" charset="0"/>
              </a:rPr>
              <a:t>plateform</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Presently available airborne platforms  helicopters, drones and air crafts for low latitude photography. The aerial photographs are taken for </a:t>
            </a:r>
            <a:r>
              <a:rPr lang="en-US" sz="2400" dirty="0" err="1" smtClean="0">
                <a:latin typeface="Times New Roman" pitchFamily="18" charset="0"/>
                <a:cs typeface="Times New Roman" pitchFamily="18" charset="0"/>
              </a:rPr>
              <a:t>mico</a:t>
            </a:r>
            <a:r>
              <a:rPr lang="en-US" sz="2400" dirty="0" smtClean="0">
                <a:latin typeface="Times New Roman" pitchFamily="18" charset="0"/>
                <a:cs typeface="Times New Roman" pitchFamily="18" charset="0"/>
              </a:rPr>
              <a:t>-level planning and topographic mapping in great details.</a:t>
            </a:r>
          </a:p>
          <a:p>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ea typeface="Times New Roman" pitchFamily="18" charset="0"/>
                <a:cs typeface="Times New Roman" pitchFamily="18" charset="0"/>
              </a:rPr>
              <a:t>Sensors carried by aircraft, these sensors generally obtain images at height of 500 </a:t>
            </a:r>
            <a:r>
              <a:rPr lang="en-US" sz="2400" dirty="0" err="1" smtClean="0">
                <a:latin typeface="Times New Roman" pitchFamily="18" charset="0"/>
                <a:ea typeface="Times New Roman" pitchFamily="18" charset="0"/>
                <a:cs typeface="Times New Roman" pitchFamily="18" charset="0"/>
              </a:rPr>
              <a:t>mt</a:t>
            </a:r>
            <a:r>
              <a:rPr lang="en-US" sz="2400" dirty="0" smtClean="0">
                <a:latin typeface="Times New Roman" pitchFamily="18" charset="0"/>
                <a:ea typeface="Times New Roman" pitchFamily="18" charset="0"/>
                <a:cs typeface="Times New Roman" pitchFamily="18" charset="0"/>
              </a:rPr>
              <a:t>. to 20 km. Aircrafts are useful for good regional cover ages with high resolution.</a:t>
            </a:r>
          </a:p>
          <a:p>
            <a:endParaRPr lang="en-US" sz="2400" b="1" dirty="0" smtClean="0">
              <a:latin typeface="Times New Roman" pitchFamily="18" charset="0"/>
              <a:cs typeface="Times New Roman" pitchFamily="18" charset="0"/>
            </a:endParaRPr>
          </a:p>
          <a:p>
            <a:pPr>
              <a:buFont typeface="Wingdings" pitchFamily="2" charset="2"/>
              <a:buChar char="Ø"/>
            </a:pPr>
            <a:r>
              <a:rPr lang="en-US" sz="2400" b="1" dirty="0" smtClean="0">
                <a:latin typeface="Times New Roman" pitchFamily="18" charset="0"/>
                <a:cs typeface="Times New Roman" pitchFamily="18" charset="0"/>
              </a:rPr>
              <a:t>Space borne </a:t>
            </a:r>
            <a:r>
              <a:rPr lang="en-US" sz="2400" b="1" dirty="0" err="1" smtClean="0">
                <a:latin typeface="Times New Roman" pitchFamily="18" charset="0"/>
                <a:cs typeface="Times New Roman" pitchFamily="18" charset="0"/>
              </a:rPr>
              <a:t>plateform</a:t>
            </a:r>
            <a:r>
              <a:rPr lang="en-US" sz="2400" b="1"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Space borne platforms include rocket, space shuttle and satellite.</a:t>
            </a:r>
          </a:p>
          <a:p>
            <a:pPr>
              <a:buFont typeface="Wingdings" pitchFamily="2" charset="2"/>
              <a:buChar char="Ø"/>
            </a:pPr>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8458200" cy="6647974"/>
          </a:xfrm>
          <a:prstGeom prst="rect">
            <a:avLst/>
          </a:prstGeom>
        </p:spPr>
        <p:txBody>
          <a:bodyPr wrap="square">
            <a:spAutoFit/>
          </a:bodyPr>
          <a:lstStyle/>
          <a:p>
            <a:pPr>
              <a:buFont typeface="Wingdings" pitchFamily="2" charset="2"/>
              <a:buChar char="Ø"/>
            </a:pPr>
            <a:endParaRPr lang="en-US" sz="2400" dirty="0" smtClean="0">
              <a:latin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Ø"/>
              <a:tabLst>
                <a:tab pos="1095375" algn="l"/>
              </a:tabLst>
            </a:pPr>
            <a:r>
              <a:rPr lang="en-US" dirty="0" smtClean="0">
                <a:latin typeface="Times New Roman" pitchFamily="18" charset="0"/>
                <a:cs typeface="Times New Roman" pitchFamily="18" charset="0"/>
              </a:rPr>
              <a:t> </a:t>
            </a:r>
            <a:r>
              <a:rPr lang="en-US" sz="2400" dirty="0" smtClean="0">
                <a:latin typeface="Times New Roman" pitchFamily="18" charset="0"/>
                <a:ea typeface="Times New Roman" pitchFamily="18" charset="0"/>
                <a:cs typeface="Times New Roman" pitchFamily="18" charset="0"/>
              </a:rPr>
              <a:t>Sensors carried by spacecraft, which generally operate an altitudes of around 250- 300 km. Many remote sensing satellites operate approximately thousand </a:t>
            </a:r>
            <a:r>
              <a:rPr lang="en-US" sz="2400" dirty="0" err="1" smtClean="0">
                <a:latin typeface="Times New Roman" pitchFamily="18" charset="0"/>
                <a:ea typeface="Times New Roman" pitchFamily="18" charset="0"/>
                <a:cs typeface="Times New Roman" pitchFamily="18" charset="0"/>
              </a:rPr>
              <a:t>k.m</a:t>
            </a:r>
            <a:r>
              <a:rPr lang="en-US" sz="2400" dirty="0" smtClean="0">
                <a:latin typeface="Times New Roman" pitchFamily="18" charset="0"/>
                <a:ea typeface="Times New Roman" pitchFamily="18" charset="0"/>
                <a:cs typeface="Times New Roman" pitchFamily="18" charset="0"/>
              </a:rPr>
              <a:t> above the earth.</a:t>
            </a:r>
          </a:p>
          <a:p>
            <a:pPr lvl="0" eaLnBrk="0" fontAlgn="base" hangingPunct="0">
              <a:spcBef>
                <a:spcPct val="0"/>
              </a:spcBef>
              <a:spcAft>
                <a:spcPct val="0"/>
              </a:spcAft>
              <a:tabLst>
                <a:tab pos="1095375" algn="l"/>
              </a:tabLst>
            </a:pPr>
            <a:endParaRPr lang="en-US" sz="2400" dirty="0" smtClean="0">
              <a:latin typeface="Times New Roman" pitchFamily="18" charset="0"/>
              <a:cs typeface="Times New Roman" pitchFamily="18" charset="0"/>
            </a:endParaRPr>
          </a:p>
          <a:p>
            <a:pPr lvl="0" eaLnBrk="0" fontAlgn="base" hangingPunct="0">
              <a:spcBef>
                <a:spcPct val="0"/>
              </a:spcBef>
              <a:spcAft>
                <a:spcPct val="0"/>
              </a:spcAft>
              <a:tabLst>
                <a:tab pos="1095375" algn="l"/>
              </a:tabLst>
            </a:pPr>
            <a:endParaRPr lang="en-US" sz="2400" dirty="0" smtClean="0">
              <a:latin typeface="Arial" pitchFamily="34" charset="0"/>
              <a:cs typeface="Arial" pitchFamily="34" charset="0"/>
            </a:endParaRPr>
          </a:p>
          <a:p>
            <a:pPr lvl="0" eaLnBrk="0" fontAlgn="base" hangingPunct="0">
              <a:spcBef>
                <a:spcPct val="0"/>
              </a:spcBef>
              <a:spcAft>
                <a:spcPct val="0"/>
              </a:spcAft>
              <a:buFont typeface="Wingdings" pitchFamily="2" charset="2"/>
              <a:buChar char="Ø"/>
              <a:tabLst>
                <a:tab pos="1095375" algn="l"/>
              </a:tabLst>
            </a:pPr>
            <a:r>
              <a:rPr lang="en-US" sz="2400" dirty="0" smtClean="0">
                <a:latin typeface="Times New Roman" pitchFamily="18" charset="0"/>
                <a:ea typeface="Times New Roman" pitchFamily="18" charset="0"/>
                <a:cs typeface="Times New Roman" pitchFamily="18" charset="0"/>
              </a:rPr>
              <a:t>Very high altitude satellites operate 36000 km. above the earth. These are geostationary satellites which remain over the same part of the earth at all times.</a:t>
            </a:r>
          </a:p>
          <a:p>
            <a:pPr lvl="0" eaLnBrk="0" fontAlgn="base" hangingPunct="0">
              <a:spcBef>
                <a:spcPct val="0"/>
              </a:spcBef>
              <a:spcAft>
                <a:spcPct val="0"/>
              </a:spcAft>
              <a:buFontTx/>
              <a:buChar char="•"/>
              <a:tabLst>
                <a:tab pos="1095375" algn="l"/>
              </a:tabLst>
            </a:pPr>
            <a:endParaRPr lang="en-US" sz="2400" dirty="0" smtClean="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buFont typeface="Wingdings" pitchFamily="2" charset="2"/>
              <a:buChar char="Ø"/>
              <a:tabLst>
                <a:tab pos="1095375" algn="l"/>
              </a:tabLst>
            </a:pPr>
            <a:r>
              <a:rPr lang="en-US" sz="2400" dirty="0" smtClean="0">
                <a:latin typeface="Times New Roman" pitchFamily="18" charset="0"/>
                <a:cs typeface="Times New Roman" pitchFamily="18" charset="0"/>
              </a:rPr>
              <a:t>The advantage of  satellite as a space borne platform is that they can  be placed in a well defined orbit.</a:t>
            </a:r>
          </a:p>
          <a:p>
            <a:pPr lvl="0" eaLnBrk="0" fontAlgn="base" hangingPunct="0">
              <a:spcBef>
                <a:spcPct val="0"/>
              </a:spcBef>
              <a:spcAft>
                <a:spcPct val="0"/>
              </a:spcAft>
              <a:tabLst>
                <a:tab pos="1095375" algn="l"/>
              </a:tabLst>
            </a:pPr>
            <a:endParaRPr lang="en-US" sz="2400" dirty="0" smtClean="0">
              <a:latin typeface="Times New Roman" pitchFamily="18" charset="0"/>
              <a:ea typeface="Times New Roman" pitchFamily="18" charset="0"/>
              <a:cs typeface="Times New Roman" pitchFamily="18" charset="0"/>
            </a:endParaRPr>
          </a:p>
          <a:p>
            <a:pPr eaLnBrk="0" fontAlgn="base" hangingPunct="0">
              <a:spcBef>
                <a:spcPct val="0"/>
              </a:spcBef>
              <a:spcAft>
                <a:spcPct val="0"/>
              </a:spcAft>
              <a:buFont typeface="Wingdings" pitchFamily="2" charset="2"/>
              <a:buChar char="Ø"/>
              <a:tabLst>
                <a:tab pos="1095375" algn="l"/>
              </a:tabLst>
            </a:pPr>
            <a:r>
              <a:rPr lang="en-US" sz="2400" dirty="0" smtClean="0">
                <a:latin typeface="Times New Roman" pitchFamily="18" charset="0"/>
                <a:cs typeface="Times New Roman" pitchFamily="18" charset="0"/>
              </a:rPr>
              <a:t>They are not affected by the atmosphere.</a:t>
            </a:r>
          </a:p>
          <a:p>
            <a:pPr lvl="0" eaLnBrk="0" fontAlgn="base" hangingPunct="0">
              <a:spcBef>
                <a:spcPct val="0"/>
              </a:spcBef>
              <a:spcAft>
                <a:spcPct val="0"/>
              </a:spcAft>
              <a:tabLst>
                <a:tab pos="1095375" algn="l"/>
              </a:tabLst>
            </a:pPr>
            <a:endParaRPr lang="en-US" sz="2400" dirty="0" smtClean="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buFontTx/>
              <a:buChar char="•"/>
              <a:tabLst>
                <a:tab pos="1095375" algn="l"/>
              </a:tabLst>
            </a:pPr>
            <a:endParaRPr lang="en-US" sz="2400" dirty="0" smtClean="0">
              <a:latin typeface="Times New Roman" pitchFamily="18" charset="0"/>
              <a:cs typeface="Times New Roman" pitchFamily="18" charset="0"/>
            </a:endParaRPr>
          </a:p>
          <a:p>
            <a:pPr lvl="0" eaLnBrk="0" fontAlgn="base" hangingPunct="0">
              <a:spcBef>
                <a:spcPct val="0"/>
              </a:spcBef>
              <a:spcAft>
                <a:spcPct val="0"/>
              </a:spcAft>
              <a:buFontTx/>
              <a:buChar char="•"/>
              <a:tabLst>
                <a:tab pos="1095375" algn="l"/>
              </a:tabLst>
            </a:pPr>
            <a:endParaRPr lang="en-US" sz="2400" dirty="0" smtClean="0">
              <a:latin typeface="Arial" pitchFamily="34" charset="0"/>
              <a:cs typeface="Arial" pitchFamily="34" charset="0"/>
            </a:endParaRPr>
          </a:p>
          <a:p>
            <a:pPr>
              <a:buFont typeface="Wingdings" pitchFamily="2" charset="2"/>
              <a:buChar char="Ø"/>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534400" cy="6740307"/>
          </a:xfrm>
          <a:prstGeom prst="rect">
            <a:avLst/>
          </a:prstGeom>
        </p:spPr>
        <p:txBody>
          <a:bodyPr wrap="square">
            <a:spAutoFit/>
          </a:bodyPr>
          <a:lstStyle/>
          <a:p>
            <a:pPr>
              <a:buFont typeface="Wingdings" pitchFamily="2" charset="2"/>
              <a:buChar char="Ø"/>
            </a:pPr>
            <a:r>
              <a:rPr lang="en-US" sz="2400" dirty="0" smtClean="0">
                <a:latin typeface="Times New Roman" pitchFamily="18" charset="0"/>
                <a:cs typeface="Times New Roman" pitchFamily="18" charset="0"/>
              </a:rPr>
              <a:t>Depending on the types of orbit in which the satellite move, broadly they can be divided into two categories: </a:t>
            </a:r>
          </a:p>
          <a:p>
            <a:endParaRPr lang="en-US" sz="2400" b="1" dirty="0" smtClean="0">
              <a:latin typeface="Times New Roman" pitchFamily="18" charset="0"/>
              <a:cs typeface="Times New Roman" pitchFamily="18" charset="0"/>
            </a:endParaRPr>
          </a:p>
          <a:p>
            <a:pPr>
              <a:buFont typeface="Wingdings" pitchFamily="2" charset="2"/>
              <a:buChar char="Ø"/>
            </a:pPr>
            <a:r>
              <a:rPr lang="en-US" sz="2400" b="1" dirty="0" smtClean="0">
                <a:latin typeface="Times New Roman" pitchFamily="18" charset="0"/>
                <a:cs typeface="Times New Roman" pitchFamily="18" charset="0"/>
              </a:rPr>
              <a:t>(a) Geostationary or Earth Synchronous Satellite</a:t>
            </a:r>
            <a:r>
              <a:rPr lang="en-US" sz="2400" dirty="0" smtClean="0">
                <a:latin typeface="Times New Roman" pitchFamily="18" charset="0"/>
                <a:cs typeface="Times New Roman" pitchFamily="18" charset="0"/>
              </a:rPr>
              <a:t>:</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ü"/>
            </a:pPr>
            <a:r>
              <a:rPr lang="en-US" sz="2400" dirty="0" smtClean="0">
                <a:latin typeface="Times New Roman" pitchFamily="18" charset="0"/>
                <a:cs typeface="Times New Roman" pitchFamily="18" charset="0"/>
              </a:rPr>
              <a:t>These platforms are placed at very high altitude from the  earth’s surface.</a:t>
            </a:r>
          </a:p>
          <a:p>
            <a:pPr>
              <a:buFont typeface="Wingdings" pitchFamily="2" charset="2"/>
              <a:buChar char="ü"/>
            </a:pPr>
            <a:r>
              <a:rPr lang="en-US" sz="2400" dirty="0" smtClean="0">
                <a:latin typeface="Times New Roman" pitchFamily="18" charset="0"/>
                <a:cs typeface="Times New Roman" pitchFamily="18" charset="0"/>
              </a:rPr>
              <a:t> The orbit in which these satellite moved termed as Geostationary, in the sense that earth’s rotation speed is equivalent to the revolution speed of the satellite.</a:t>
            </a:r>
          </a:p>
          <a:p>
            <a:pPr>
              <a:buFont typeface="Wingdings" pitchFamily="2" charset="2"/>
              <a:buChar char="ü"/>
            </a:pPr>
            <a:r>
              <a:rPr lang="en-US" sz="2400" dirty="0" smtClean="0">
                <a:latin typeface="Times New Roman" pitchFamily="18" charset="0"/>
                <a:cs typeface="Times New Roman" pitchFamily="18" charset="0"/>
              </a:rPr>
              <a:t>Orbital height of these satellite from the earth surface is 36000km.</a:t>
            </a:r>
          </a:p>
          <a:p>
            <a:pPr>
              <a:buFont typeface="Wingdings" pitchFamily="2" charset="2"/>
              <a:buChar char="ü"/>
            </a:pPr>
            <a:r>
              <a:rPr lang="en-US" sz="2400" dirty="0" smtClean="0">
                <a:latin typeface="Times New Roman" pitchFamily="18" charset="0"/>
                <a:cs typeface="Times New Roman" pitchFamily="18" charset="0"/>
              </a:rPr>
              <a:t>The orbit is parallel to the equator.</a:t>
            </a:r>
          </a:p>
          <a:p>
            <a:pPr>
              <a:buFont typeface="Wingdings" pitchFamily="2" charset="2"/>
              <a:buChar char="ü"/>
            </a:pPr>
            <a:r>
              <a:rPr lang="en-US" sz="2400" dirty="0" smtClean="0">
                <a:latin typeface="Times New Roman" pitchFamily="18" charset="0"/>
                <a:cs typeface="Times New Roman" pitchFamily="18" charset="0"/>
              </a:rPr>
              <a:t>The spatial resolution of the image generated by these satellite are very poor.</a:t>
            </a:r>
          </a:p>
          <a:p>
            <a:pPr>
              <a:buFont typeface="Wingdings" pitchFamily="2" charset="2"/>
              <a:buChar char="ü"/>
            </a:pPr>
            <a:r>
              <a:rPr lang="en-US" sz="2400" dirty="0" smtClean="0">
                <a:latin typeface="Times New Roman" pitchFamily="18" charset="0"/>
                <a:cs typeface="Times New Roman" pitchFamily="18" charset="0"/>
              </a:rPr>
              <a:t>These images are mainly used for communication and weather forecasting purpose .</a:t>
            </a:r>
          </a:p>
          <a:p>
            <a:pPr>
              <a:buFont typeface="Wingdings" pitchFamily="2" charset="2"/>
              <a:buChar char="ü"/>
            </a:pPr>
            <a:r>
              <a:rPr lang="en-US" sz="2400" dirty="0" smtClean="0">
                <a:latin typeface="Times New Roman" pitchFamily="18" charset="0"/>
                <a:cs typeface="Times New Roman" pitchFamily="18" charset="0"/>
              </a:rPr>
              <a:t>GOES (USA),INSAT (India), GMS(Japan) group of satellite  are fall in this category. </a:t>
            </a:r>
            <a:endParaRPr lang="en-US" sz="2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8991600" cy="7017306"/>
          </a:xfrm>
          <a:prstGeom prst="rect">
            <a:avLst/>
          </a:prstGeom>
        </p:spPr>
        <p:txBody>
          <a:bodyPr wrap="square">
            <a:spAutoFit/>
          </a:bodyPr>
          <a:lstStyle/>
          <a:p>
            <a:pPr>
              <a:buFont typeface="Wingdings" pitchFamily="2" charset="2"/>
              <a:buChar char="Ø"/>
            </a:pPr>
            <a:r>
              <a:rPr lang="en-US" sz="2400" b="1" dirty="0" smtClean="0">
                <a:latin typeface="Times New Roman" pitchFamily="18" charset="0"/>
                <a:cs typeface="Times New Roman" pitchFamily="18" charset="0"/>
              </a:rPr>
              <a:t>Sun Synchronous or Polar Orbiting Satellite</a:t>
            </a:r>
            <a:r>
              <a:rPr lang="en-US" dirty="0" smtClean="0">
                <a:latin typeface="Times New Roman" pitchFamily="18" charset="0"/>
                <a:cs typeface="Times New Roman" pitchFamily="18" charset="0"/>
              </a:rPr>
              <a:t>:</a:t>
            </a:r>
          </a:p>
          <a:p>
            <a:endParaRPr lang="en-US" dirty="0" smtClean="0">
              <a:latin typeface="Times New Roman" pitchFamily="18" charset="0"/>
              <a:cs typeface="Times New Roman" pitchFamily="18" charset="0"/>
            </a:endParaRPr>
          </a:p>
          <a:p>
            <a:pPr>
              <a:buFont typeface="Wingdings" pitchFamily="2" charset="2"/>
              <a:buChar char="ü"/>
            </a:pPr>
            <a:r>
              <a:rPr lang="en-US" sz="2400" dirty="0" smtClean="0">
                <a:latin typeface="Times New Roman" pitchFamily="18" charset="0"/>
                <a:cs typeface="Times New Roman" pitchFamily="18" charset="0"/>
              </a:rPr>
              <a:t>Orbital height of the polar orbiting or sun synchronous satellites from the earth’s north pole or south pole is in between 800-1000km.</a:t>
            </a:r>
          </a:p>
          <a:p>
            <a:endParaRPr lang="en-US" sz="2400" dirty="0" smtClean="0">
              <a:latin typeface="Times New Roman" pitchFamily="18" charset="0"/>
              <a:cs typeface="Times New Roman" pitchFamily="18" charset="0"/>
            </a:endParaRPr>
          </a:p>
          <a:p>
            <a:pPr>
              <a:buFont typeface="Wingdings" pitchFamily="2" charset="2"/>
              <a:buChar char="ü"/>
            </a:pPr>
            <a:r>
              <a:rPr lang="en-US" sz="2400" dirty="0" smtClean="0">
                <a:latin typeface="Times New Roman" pitchFamily="18" charset="0"/>
                <a:cs typeface="Times New Roman" pitchFamily="18" charset="0"/>
              </a:rPr>
              <a:t>The orbit of such satellite is placed in the sun’s plane and passes close to the pole and is able to cover nearly the whole earth surface in a repeat cycle.</a:t>
            </a:r>
          </a:p>
          <a:p>
            <a:endParaRPr lang="en-US" sz="2400" dirty="0" smtClean="0">
              <a:latin typeface="Times New Roman" pitchFamily="18" charset="0"/>
              <a:cs typeface="Times New Roman" pitchFamily="18" charset="0"/>
            </a:endParaRPr>
          </a:p>
          <a:p>
            <a:pPr>
              <a:buFont typeface="Wingdings" pitchFamily="2" charset="2"/>
              <a:buChar char="ü"/>
            </a:pPr>
            <a:r>
              <a:rPr lang="en-US" sz="2400" dirty="0" smtClean="0">
                <a:latin typeface="Times New Roman" pitchFamily="18" charset="0"/>
                <a:cs typeface="Times New Roman" pitchFamily="18" charset="0"/>
              </a:rPr>
              <a:t> The satellite passes a particular place at same local time at regular interval.</a:t>
            </a:r>
          </a:p>
          <a:p>
            <a:endParaRPr lang="en-US" sz="2400" dirty="0" smtClean="0">
              <a:latin typeface="Times New Roman" pitchFamily="18" charset="0"/>
              <a:cs typeface="Times New Roman" pitchFamily="18" charset="0"/>
            </a:endParaRPr>
          </a:p>
          <a:p>
            <a:pPr>
              <a:buFont typeface="Wingdings" pitchFamily="2" charset="2"/>
              <a:buChar char="ü"/>
            </a:pPr>
            <a:r>
              <a:rPr lang="en-US" sz="2400" dirty="0" smtClean="0">
                <a:latin typeface="Times New Roman" pitchFamily="18" charset="0"/>
                <a:cs typeface="Times New Roman" pitchFamily="18" charset="0"/>
              </a:rPr>
              <a:t>The spatial resolution of the image generated by these satellite are very high up to sub- meter.</a:t>
            </a:r>
          </a:p>
          <a:p>
            <a:endParaRPr lang="en-US" sz="2400" dirty="0" smtClean="0">
              <a:latin typeface="Times New Roman" pitchFamily="18" charset="0"/>
              <a:cs typeface="Times New Roman" pitchFamily="18" charset="0"/>
            </a:endParaRPr>
          </a:p>
          <a:p>
            <a:pPr>
              <a:buFont typeface="Wingdings" pitchFamily="2" charset="2"/>
              <a:buChar char="ü"/>
            </a:pPr>
            <a:r>
              <a:rPr lang="en-US" sz="2400" dirty="0" smtClean="0">
                <a:latin typeface="Times New Roman" pitchFamily="18" charset="0"/>
                <a:cs typeface="Times New Roman" pitchFamily="18" charset="0"/>
              </a:rPr>
              <a:t>The data generated by these satellite are highly useful for natural resource surveying, monitoring and management. IRS, LANDSAT are these group of satellite.</a:t>
            </a:r>
          </a:p>
          <a:p>
            <a:pPr>
              <a:buFont typeface="Wingdings" pitchFamily="2" charset="2"/>
              <a:buChar char="ü"/>
            </a:pP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98670" cy="6858000"/>
          </a:xfrm>
          <a:prstGeom prst="rect">
            <a:avLst/>
          </a:prstGeom>
          <a:noFill/>
          <a:ln w="9525">
            <a:noFill/>
            <a:miter lim="800000"/>
            <a:headEnd/>
            <a:tailEnd/>
          </a:ln>
          <a:effectLst/>
        </p:spPr>
      </p:pic>
      <p:sp>
        <p:nvSpPr>
          <p:cNvPr id="3" name="TextBox 2"/>
          <p:cNvSpPr txBox="1"/>
          <p:nvPr/>
        </p:nvSpPr>
        <p:spPr>
          <a:xfrm>
            <a:off x="2895600" y="6172200"/>
            <a:ext cx="152400" cy="369332"/>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9115510" cy="64770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155531"/>
          </a:xfrm>
          <a:prstGeom prst="rect">
            <a:avLst/>
          </a:prstGeom>
        </p:spPr>
        <p:txBody>
          <a:bodyPr wrap="square">
            <a:spAutoFit/>
          </a:bodyPr>
          <a:lstStyle/>
          <a:p>
            <a:pPr lvl="0" fontAlgn="base">
              <a:spcBef>
                <a:spcPct val="0"/>
              </a:spcBef>
              <a:spcAft>
                <a:spcPct val="0"/>
              </a:spcAft>
              <a:tabLst>
                <a:tab pos="1095375" algn="l"/>
              </a:tabLst>
            </a:pPr>
            <a:endParaRPr lang="en-US" sz="1000" b="1" dirty="0" smtClean="0">
              <a:latin typeface="Times New Roman" pitchFamily="18" charset="0"/>
              <a:ea typeface="Times New Roman" pitchFamily="18" charset="0"/>
              <a:cs typeface="Times New Roman" pitchFamily="18" charset="0"/>
            </a:endParaRPr>
          </a:p>
          <a:p>
            <a:pPr lvl="0" fontAlgn="base">
              <a:spcBef>
                <a:spcPct val="0"/>
              </a:spcBef>
              <a:spcAft>
                <a:spcPct val="0"/>
              </a:spcAft>
              <a:tabLst>
                <a:tab pos="1095375" algn="l"/>
              </a:tabLst>
            </a:pPr>
            <a:r>
              <a:rPr lang="en-US" sz="2400" b="1" dirty="0" smtClean="0">
                <a:latin typeface="Times New Roman" pitchFamily="18" charset="0"/>
                <a:ea typeface="Times New Roman" pitchFamily="18" charset="0"/>
                <a:cs typeface="Times New Roman" pitchFamily="18" charset="0"/>
              </a:rPr>
              <a:t>Sensor</a:t>
            </a:r>
          </a:p>
          <a:p>
            <a:pPr lvl="0" fontAlgn="base">
              <a:spcBef>
                <a:spcPct val="0"/>
              </a:spcBef>
              <a:spcAft>
                <a:spcPct val="0"/>
              </a:spcAft>
              <a:tabLst>
                <a:tab pos="1095375" algn="l"/>
              </a:tabLst>
            </a:pPr>
            <a:endParaRPr lang="en-US" sz="2400" dirty="0" smtClean="0">
              <a:latin typeface="Arial" pitchFamily="34" charset="0"/>
              <a:cs typeface="Arial" pitchFamily="34" charset="0"/>
            </a:endParaRPr>
          </a:p>
          <a:p>
            <a:pPr lvl="0" eaLnBrk="0" fontAlgn="base" hangingPunct="0">
              <a:spcBef>
                <a:spcPct val="0"/>
              </a:spcBef>
              <a:spcAft>
                <a:spcPct val="0"/>
              </a:spcAft>
              <a:tabLst>
                <a:tab pos="1095375" algn="l"/>
              </a:tabLst>
            </a:pPr>
            <a:r>
              <a:rPr lang="en-US" sz="2400" dirty="0" smtClean="0">
                <a:latin typeface="Times New Roman" pitchFamily="18" charset="0"/>
                <a:ea typeface="Times New Roman" pitchFamily="18" charset="0"/>
                <a:cs typeface="Times New Roman" pitchFamily="18" charset="0"/>
              </a:rPr>
              <a:t> It is a device which can perceive the information through the reflected / emitted light from various objects.</a:t>
            </a:r>
          </a:p>
          <a:p>
            <a:pPr lvl="0" eaLnBrk="0" fontAlgn="base" hangingPunct="0">
              <a:spcBef>
                <a:spcPct val="0"/>
              </a:spcBef>
              <a:spcAft>
                <a:spcPct val="0"/>
              </a:spcAft>
              <a:tabLst>
                <a:tab pos="1095375" algn="l"/>
              </a:tabLst>
            </a:pPr>
            <a:endParaRPr lang="en-US" sz="2400" dirty="0" smtClean="0">
              <a:latin typeface="Arial" pitchFamily="34" charset="0"/>
              <a:cs typeface="Arial" pitchFamily="34" charset="0"/>
            </a:endParaRPr>
          </a:p>
          <a:p>
            <a:pPr lvl="0" eaLnBrk="0" fontAlgn="base" hangingPunct="0">
              <a:spcBef>
                <a:spcPct val="0"/>
              </a:spcBef>
              <a:spcAft>
                <a:spcPct val="0"/>
              </a:spcAft>
              <a:tabLst>
                <a:tab pos="1095375" algn="l"/>
              </a:tabLst>
            </a:pPr>
            <a:r>
              <a:rPr lang="en-US" sz="2400" dirty="0" smtClean="0">
                <a:solidFill>
                  <a:srgbClr val="FF0000"/>
                </a:solidFill>
                <a:latin typeface="Times New Roman" pitchFamily="18" charset="0"/>
                <a:ea typeface="Times New Roman" pitchFamily="18" charset="0"/>
                <a:cs typeface="Times New Roman" pitchFamily="18" charset="0"/>
              </a:rPr>
              <a:t>Types of Sensors:</a:t>
            </a:r>
          </a:p>
          <a:p>
            <a:pPr lvl="0" eaLnBrk="0" fontAlgn="base" hangingPunct="0">
              <a:spcBef>
                <a:spcPct val="0"/>
              </a:spcBef>
              <a:spcAft>
                <a:spcPct val="0"/>
              </a:spcAft>
              <a:tabLst>
                <a:tab pos="1095375" algn="l"/>
              </a:tabLst>
            </a:pPr>
            <a:r>
              <a:rPr lang="en-US" sz="2400" dirty="0" smtClean="0">
                <a:latin typeface="Times New Roman" pitchFamily="18" charset="0"/>
                <a:ea typeface="Times New Roman" pitchFamily="18" charset="0"/>
                <a:cs typeface="Times New Roman" pitchFamily="18" charset="0"/>
              </a:rPr>
              <a:t>Remote Sensing sensors are of  two types </a:t>
            </a:r>
            <a:r>
              <a:rPr lang="en-US" sz="2400" b="1" u="sng" dirty="0" smtClean="0">
                <a:latin typeface="Times New Roman" pitchFamily="18" charset="0"/>
                <a:ea typeface="Times New Roman" pitchFamily="18" charset="0"/>
                <a:cs typeface="Times New Roman" pitchFamily="18" charset="0"/>
              </a:rPr>
              <a:t>based on the energy used by sensor</a:t>
            </a:r>
            <a:r>
              <a:rPr lang="en-US" sz="2400" dirty="0" smtClean="0">
                <a:latin typeface="Times New Roman" pitchFamily="18" charset="0"/>
                <a:ea typeface="Times New Roman" pitchFamily="18" charset="0"/>
                <a:cs typeface="Times New Roman" pitchFamily="18" charset="0"/>
              </a:rPr>
              <a:t> for the data collection</a:t>
            </a:r>
            <a:r>
              <a:rPr lang="en-US" sz="2400" dirty="0" smtClean="0">
                <a:solidFill>
                  <a:srgbClr val="FF0000"/>
                </a:solidFill>
                <a:latin typeface="Times New Roman" pitchFamily="18" charset="0"/>
                <a:ea typeface="Times New Roman" pitchFamily="18" charset="0"/>
                <a:cs typeface="Times New Roman" pitchFamily="18" charset="0"/>
              </a:rPr>
              <a:t> </a:t>
            </a:r>
            <a:r>
              <a:rPr lang="en-US" sz="2400" dirty="0" smtClean="0">
                <a:solidFill>
                  <a:srgbClr val="00B050"/>
                </a:solidFill>
                <a:latin typeface="Times New Roman" pitchFamily="18" charset="0"/>
                <a:ea typeface="Times New Roman" pitchFamily="18" charset="0"/>
                <a:cs typeface="Times New Roman" pitchFamily="18" charset="0"/>
              </a:rPr>
              <a:t>(a) Active sensor (b) Passive sensor</a:t>
            </a:r>
          </a:p>
          <a:p>
            <a:pPr lvl="0" eaLnBrk="0" fontAlgn="base" hangingPunct="0">
              <a:spcBef>
                <a:spcPct val="0"/>
              </a:spcBef>
              <a:spcAft>
                <a:spcPct val="0"/>
              </a:spcAft>
              <a:tabLst>
                <a:tab pos="1095375" algn="l"/>
              </a:tabLst>
            </a:pPr>
            <a:endParaRPr lang="en-US" sz="2400" dirty="0" smtClean="0">
              <a:solidFill>
                <a:srgbClr val="00B050"/>
              </a:solidFill>
              <a:latin typeface="Arial" pitchFamily="34" charset="0"/>
              <a:cs typeface="Arial" pitchFamily="34" charset="0"/>
            </a:endParaRPr>
          </a:p>
          <a:p>
            <a:pPr lvl="0" eaLnBrk="0" fontAlgn="base" hangingPunct="0">
              <a:spcBef>
                <a:spcPct val="0"/>
              </a:spcBef>
              <a:spcAft>
                <a:spcPct val="0"/>
              </a:spcAft>
              <a:tabLst>
                <a:tab pos="1095375" algn="l"/>
              </a:tabLst>
            </a:pPr>
            <a:r>
              <a:rPr lang="en-US" sz="2400" b="1" dirty="0" smtClean="0">
                <a:solidFill>
                  <a:srgbClr val="00B050"/>
                </a:solidFill>
                <a:latin typeface="Times New Roman" pitchFamily="18" charset="0"/>
                <a:ea typeface="Times New Roman" pitchFamily="18" charset="0"/>
                <a:cs typeface="Times New Roman" pitchFamily="18" charset="0"/>
              </a:rPr>
              <a:t>Active sensor </a:t>
            </a:r>
            <a:r>
              <a:rPr lang="en-US" sz="2400" dirty="0" smtClean="0">
                <a:latin typeface="Times New Roman" pitchFamily="18" charset="0"/>
                <a:ea typeface="Times New Roman" pitchFamily="18" charset="0"/>
                <a:cs typeface="Times New Roman" pitchFamily="18" charset="0"/>
              </a:rPr>
              <a:t>is the one which sends a beam of energy on to the object and detects the reflected </a:t>
            </a:r>
            <a:r>
              <a:rPr lang="en-US" sz="2400" dirty="0" err="1" smtClean="0">
                <a:latin typeface="Times New Roman" pitchFamily="18" charset="0"/>
                <a:ea typeface="Times New Roman" pitchFamily="18" charset="0"/>
                <a:cs typeface="Times New Roman" pitchFamily="18" charset="0"/>
              </a:rPr>
              <a:t>energy.Ex</a:t>
            </a:r>
            <a:r>
              <a:rPr lang="en-US" sz="2400" dirty="0" smtClean="0">
                <a:latin typeface="Times New Roman" pitchFamily="18" charset="0"/>
                <a:ea typeface="Times New Roman" pitchFamily="18" charset="0"/>
                <a:cs typeface="Times New Roman" pitchFamily="18" charset="0"/>
              </a:rPr>
              <a:t>. RADAR.</a:t>
            </a:r>
          </a:p>
          <a:p>
            <a:pPr lvl="0" eaLnBrk="0" fontAlgn="base" hangingPunct="0">
              <a:spcBef>
                <a:spcPct val="0"/>
              </a:spcBef>
              <a:spcAft>
                <a:spcPct val="0"/>
              </a:spcAft>
              <a:tabLst>
                <a:tab pos="1095375" algn="l"/>
              </a:tabLst>
            </a:pPr>
            <a:endParaRPr lang="en-US" sz="2400" b="1" dirty="0" smtClean="0">
              <a:latin typeface="Arial" pitchFamily="34" charset="0"/>
              <a:ea typeface="Times New Roman" pitchFamily="18" charset="0"/>
              <a:cs typeface="Arial" pitchFamily="34" charset="0"/>
            </a:endParaRPr>
          </a:p>
          <a:p>
            <a:pPr lvl="0" eaLnBrk="0" fontAlgn="base" hangingPunct="0">
              <a:spcBef>
                <a:spcPct val="0"/>
              </a:spcBef>
              <a:spcAft>
                <a:spcPct val="0"/>
              </a:spcAft>
              <a:tabLst>
                <a:tab pos="1095375" algn="l"/>
              </a:tabLst>
            </a:pPr>
            <a:r>
              <a:rPr lang="en-US" sz="2400" b="1" dirty="0" smtClean="0">
                <a:solidFill>
                  <a:srgbClr val="00B050"/>
                </a:solidFill>
                <a:latin typeface="Arial" pitchFamily="34" charset="0"/>
                <a:ea typeface="Times New Roman" pitchFamily="18" charset="0"/>
                <a:cs typeface="Arial" pitchFamily="34" charset="0"/>
              </a:rPr>
              <a:t>Passive sensor</a:t>
            </a:r>
            <a:r>
              <a:rPr lang="en-US" sz="2400" dirty="0" smtClean="0">
                <a:solidFill>
                  <a:srgbClr val="00B050"/>
                </a:solidFill>
                <a:latin typeface="Arial" pitchFamily="34" charset="0"/>
                <a:ea typeface="Times New Roman" pitchFamily="18" charset="0"/>
                <a:cs typeface="Arial" pitchFamily="34" charset="0"/>
              </a:rPr>
              <a:t> </a:t>
            </a:r>
            <a:r>
              <a:rPr lang="en-US" sz="2400" dirty="0" smtClean="0">
                <a:latin typeface="Arial" pitchFamily="34" charset="0"/>
                <a:ea typeface="Times New Roman" pitchFamily="18" charset="0"/>
                <a:cs typeface="Arial" pitchFamily="34" charset="0"/>
              </a:rPr>
              <a:t>is the </a:t>
            </a:r>
            <a:r>
              <a:rPr lang="en-US" sz="2400" dirty="0" err="1" smtClean="0">
                <a:latin typeface="Arial" pitchFamily="34" charset="0"/>
                <a:ea typeface="Times New Roman" pitchFamily="18" charset="0"/>
                <a:cs typeface="Arial" pitchFamily="34" charset="0"/>
              </a:rPr>
              <a:t>the</a:t>
            </a:r>
            <a:r>
              <a:rPr lang="en-US" sz="2400" dirty="0" smtClean="0">
                <a:latin typeface="Arial" pitchFamily="34" charset="0"/>
                <a:ea typeface="Times New Roman" pitchFamily="18" charset="0"/>
                <a:cs typeface="Arial" pitchFamily="34" charset="0"/>
              </a:rPr>
              <a:t> one which uses the sun as the source of energy and detects the reflected energy</a:t>
            </a:r>
            <a:r>
              <a:rPr lang="en-US" sz="2400" dirty="0" smtClean="0">
                <a:latin typeface="Arial" pitchFamily="34" charset="0"/>
                <a:cs typeface="Arial" pitchFamily="34" charset="0"/>
              </a:rPr>
              <a:t> . Example of passive Sensor are normal photo graphic camera, various scanners and radiometers.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9144000" cy="35814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0" y="0"/>
            <a:ext cx="9144000" cy="61722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9144000" cy="47244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0" y="0"/>
            <a:ext cx="9372600" cy="6858000"/>
          </a:xfrm>
          <a:prstGeom prst="rect">
            <a:avLst/>
          </a:prstGeom>
          <a:noFill/>
          <a:ln w="9525">
            <a:noFill/>
            <a:miter lim="800000"/>
            <a:headEnd/>
            <a:tailEnd/>
          </a:ln>
          <a:effectLst/>
        </p:spPr>
      </p:pic>
      <p:sp>
        <p:nvSpPr>
          <p:cNvPr id="3" name="TextBox 2"/>
          <p:cNvSpPr txBox="1"/>
          <p:nvPr/>
        </p:nvSpPr>
        <p:spPr>
          <a:xfrm>
            <a:off x="7696200" y="6172200"/>
            <a:ext cx="1447800" cy="369332"/>
          </a:xfrm>
          <a:prstGeom prst="rect">
            <a:avLst/>
          </a:prstGeom>
          <a:solidFill>
            <a:schemeClr val="bg2"/>
          </a:solidFill>
        </p:spPr>
        <p:txBody>
          <a:bodyPr wrap="square" rtlCol="0">
            <a:spAutoFit/>
          </a:bodyPr>
          <a:lstStyle/>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52400"/>
            <a:ext cx="8077200" cy="419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noChangeArrowheads="1"/>
          </p:cNvPicPr>
          <p:nvPr/>
        </p:nvPicPr>
        <p:blipFill>
          <a:blip r:embed="rId2"/>
          <a:srcRect/>
          <a:stretch>
            <a:fillRect/>
          </a:stretch>
        </p:blipFill>
        <p:spPr bwMode="auto">
          <a:xfrm>
            <a:off x="304800" y="0"/>
            <a:ext cx="8305800" cy="4457700"/>
          </a:xfrm>
          <a:prstGeom prst="rect">
            <a:avLst/>
          </a:prstGeom>
          <a:noFill/>
          <a:ln w="9525">
            <a:solidFill>
              <a:schemeClr val="tx1">
                <a:alpha val="98000"/>
              </a:schemeClr>
            </a:solidFill>
            <a:miter lim="800000"/>
            <a:headEnd/>
            <a:tailEnd/>
          </a:ln>
          <a:effectLst/>
        </p:spPr>
      </p:pic>
      <p:sp>
        <p:nvSpPr>
          <p:cNvPr id="3" name="TextBox 2"/>
          <p:cNvSpPr txBox="1"/>
          <p:nvPr/>
        </p:nvSpPr>
        <p:spPr>
          <a:xfrm>
            <a:off x="2971800" y="4800600"/>
            <a:ext cx="3085268" cy="400110"/>
          </a:xfrm>
          <a:prstGeom prst="rect">
            <a:avLst/>
          </a:prstGeom>
          <a:noFill/>
        </p:spPr>
        <p:txBody>
          <a:bodyPr wrap="none" rtlCol="0">
            <a:spAutoFit/>
          </a:bodyPr>
          <a:lstStyle/>
          <a:p>
            <a:r>
              <a:rPr lang="en-US" sz="2000" dirty="0" smtClean="0"/>
              <a:t>Fig: Classification of sensors</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Ph.d map working file\Final_map\Final Map of thesis\BEEL AND VILLAGE\LANDSAT IMAGE.jpg"/>
          <p:cNvPicPr>
            <a:picLocks noChangeAspect="1" noChangeArrowheads="1"/>
          </p:cNvPicPr>
          <p:nvPr/>
        </p:nvPicPr>
        <p:blipFill>
          <a:blip r:embed="rId2" cstate="print"/>
          <a:srcRect/>
          <a:stretch>
            <a:fillRect/>
          </a:stretch>
        </p:blipFill>
        <p:spPr bwMode="auto">
          <a:xfrm>
            <a:off x="381000" y="0"/>
            <a:ext cx="6477000" cy="6858000"/>
          </a:xfrm>
          <a:prstGeom prst="rect">
            <a:avLst/>
          </a:prstGeom>
          <a:noFill/>
        </p:spPr>
      </p:pic>
      <p:sp>
        <p:nvSpPr>
          <p:cNvPr id="3" name="TextBox 2"/>
          <p:cNvSpPr txBox="1"/>
          <p:nvPr/>
        </p:nvSpPr>
        <p:spPr>
          <a:xfrm>
            <a:off x="6553200" y="1600200"/>
            <a:ext cx="2507097" cy="3785652"/>
          </a:xfrm>
          <a:prstGeom prst="rect">
            <a:avLst/>
          </a:prstGeom>
          <a:noFill/>
        </p:spPr>
        <p:txBody>
          <a:bodyPr wrap="square" rtlCol="0">
            <a:spAutoFit/>
          </a:bodyPr>
          <a:lstStyle/>
          <a:p>
            <a:r>
              <a:rPr lang="en-US" sz="4000" b="1" dirty="0" smtClean="0"/>
              <a:t>Remote</a:t>
            </a:r>
          </a:p>
          <a:p>
            <a:r>
              <a:rPr lang="en-US" sz="4000" b="1" dirty="0" smtClean="0"/>
              <a:t>Sensing image which is obtained by sensor</a:t>
            </a:r>
            <a:endParaRPr lang="en-US" sz="40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TotalTime>
  <Words>739</Words>
  <Application>Microsoft Office PowerPoint</Application>
  <PresentationFormat>On-screen Show (4:3)</PresentationFormat>
  <Paragraphs>81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Remote Sensing Platform and Sensor</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25</cp:revision>
  <dcterms:created xsi:type="dcterms:W3CDTF">2006-08-16T00:00:00Z</dcterms:created>
  <dcterms:modified xsi:type="dcterms:W3CDTF">2021-05-19T15:46:36Z</dcterms:modified>
</cp:coreProperties>
</file>